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681" r:id="rId2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pos="3908" userDrawn="1">
          <p15:clr>
            <a:srgbClr val="A4A3A4"/>
          </p15:clr>
        </p15:guide>
        <p15:guide id="2" orient="horz" pos="213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erma, Jennifer" initials="VJ" lastIdx="2" clrIdx="0">
    <p:extLst>
      <p:ext uri="{19B8F6BF-5375-455C-9EA6-DF929625EA0E}">
        <p15:presenceInfo xmlns:p15="http://schemas.microsoft.com/office/powerpoint/2012/main" userId="S::vermaj5@mcmaster.ca::78ab9c5b-20fe-416a-ba3c-d7dfe6316fd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CCE5"/>
    <a:srgbClr val="CDE5B2"/>
    <a:srgbClr val="E5BAD1"/>
    <a:srgbClr val="FFDEAB"/>
    <a:srgbClr val="DADFE2"/>
    <a:srgbClr val="99CC66"/>
    <a:srgbClr val="CC76A6"/>
    <a:srgbClr val="FFC057"/>
    <a:srgbClr val="8DD2E5"/>
    <a:srgbClr val="66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E7F3F4"/>
          </a:solidFill>
        </a:fill>
      </a:tcStyle>
    </a:wholeTbl>
    <a:band2H>
      <a:tcTxStyle/>
      <a:tcStyle>
        <a:tcBdr/>
        <a:fill>
          <a:solidFill>
            <a:srgbClr val="F3F9FA"/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CCCD9"/>
          </a:solidFill>
        </a:fill>
      </a:tcStyle>
    </a:wholeTbl>
    <a:band2H>
      <a:tcTxStyle/>
      <a:tcStyle>
        <a:tcBdr/>
        <a:fill>
          <a:solidFill>
            <a:srgbClr val="E7E7ED"/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59"/>
    <p:restoredTop sz="91471"/>
  </p:normalViewPr>
  <p:slideViewPr>
    <p:cSldViewPr snapToGrid="0" snapToObjects="1">
      <p:cViewPr varScale="1">
        <p:scale>
          <a:sx n="100" d="100"/>
          <a:sy n="100" d="100"/>
        </p:scale>
        <p:origin x="1112" y="184"/>
      </p:cViewPr>
      <p:guideLst>
        <p:guide pos="3908"/>
        <p:guide orient="horz" pos="2137"/>
      </p:guideLst>
    </p:cSldViewPr>
  </p:slideViewPr>
  <p:notesTextViewPr>
    <p:cViewPr>
      <p:scale>
        <a:sx n="20" d="100"/>
        <a:sy n="20" d="100"/>
      </p:scale>
      <p:origin x="0" y="0"/>
    </p:cViewPr>
  </p:notesTextViewPr>
  <p:notesViewPr>
    <p:cSldViewPr snapToGrid="0" snapToObjects="1">
      <p:cViewPr varScale="1">
        <p:scale>
          <a:sx n="97" d="100"/>
          <a:sy n="97" d="100"/>
        </p:scale>
        <p:origin x="3608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2667326-FF4E-6E4F-8A68-0D5EE00352A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F6B07B-574C-0849-AF6D-2AA34A277B8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807BE9-0539-434B-A0C4-0E9F489EE244}" type="datetimeFigureOut">
              <a:rPr lang="en-US" smtClean="0"/>
              <a:t>11/24/21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06C95E-7039-544B-A13A-D695C550F9B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9BDF77-90E7-F944-848D-B2E1B164C66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73207D-66C1-A64A-90BC-6A7334802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7253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8" name="Shape 11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j-lt"/>
        <a:ea typeface="+mj-ea"/>
        <a:cs typeface="+mj-cs"/>
        <a:sym typeface="Arial"/>
      </a:defRPr>
    </a:lvl1pPr>
    <a:lvl2pPr indent="2286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2pPr>
    <a:lvl3pPr indent="4572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3pPr>
    <a:lvl4pPr indent="6858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4pPr>
    <a:lvl5pPr indent="9144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5pPr>
    <a:lvl6pPr indent="11430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6pPr>
    <a:lvl7pPr indent="13716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7pPr>
    <a:lvl8pPr indent="16002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8pPr>
    <a:lvl9pPr indent="18288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RECORD</a:t>
            </a:r>
          </a:p>
        </p:txBody>
      </p:sp>
    </p:spTree>
    <p:extLst>
      <p:ext uri="{BB962C8B-B14F-4D97-AF65-F5344CB8AC3E}">
        <p14:creationId xmlns:p14="http://schemas.microsoft.com/office/powerpoint/2010/main" val="3296016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itle Text"/>
          <p:cNvSpPr txBox="1">
            <a:spLocks noGrp="1"/>
          </p:cNvSpPr>
          <p:nvPr>
            <p:ph type="title"/>
          </p:nvPr>
        </p:nvSpPr>
        <p:spPr>
          <a:xfrm>
            <a:off x="609600" y="1143000"/>
            <a:ext cx="4011085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t>Title Text</a:t>
            </a:r>
          </a:p>
        </p:txBody>
      </p:sp>
      <p:sp>
        <p:nvSpPr>
          <p:cNvPr id="89" name="Body Level One…"/>
          <p:cNvSpPr txBox="1">
            <a:spLocks noGrp="1"/>
          </p:cNvSpPr>
          <p:nvPr>
            <p:ph type="body" idx="1"/>
          </p:nvPr>
        </p:nvSpPr>
        <p:spPr>
          <a:xfrm>
            <a:off x="4766733" y="1143003"/>
            <a:ext cx="6815667" cy="49831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spcBef>
                <a:spcPts val="700"/>
              </a:spcBef>
              <a:defRPr sz="3200"/>
            </a:lvl1pPr>
            <a:lvl2pPr marL="783771" indent="-326571">
              <a:spcBef>
                <a:spcPts val="700"/>
              </a:spcBef>
              <a:defRPr sz="3200"/>
            </a:lvl2pPr>
            <a:lvl3pPr marL="1219200" indent="-304800">
              <a:spcBef>
                <a:spcPts val="700"/>
              </a:spcBef>
              <a:defRPr sz="3200"/>
            </a:lvl3pPr>
            <a:lvl4pPr marL="1737360" indent="-365760">
              <a:spcBef>
                <a:spcPts val="700"/>
              </a:spcBef>
              <a:defRPr sz="3200"/>
            </a:lvl4pPr>
            <a:lvl5pPr marL="2194560" indent="-365760">
              <a:spcBef>
                <a:spcPts val="700"/>
              </a:spcBef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0" name="Text Placeholder 3"/>
          <p:cNvSpPr>
            <a:spLocks noGrp="1"/>
          </p:cNvSpPr>
          <p:nvPr>
            <p:ph type="body" sz="quarter" idx="21"/>
          </p:nvPr>
        </p:nvSpPr>
        <p:spPr>
          <a:xfrm>
            <a:off x="609601" y="2305053"/>
            <a:ext cx="4011087" cy="382111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spcBef>
                <a:spcPts val="300"/>
              </a:spcBef>
              <a:buSzTx/>
              <a:buNone/>
              <a:defRPr sz="1400"/>
            </a:lvl1pPr>
          </a:lstStyle>
          <a:p>
            <a:pPr marL="0" indent="0">
              <a:spcBef>
                <a:spcPts val="300"/>
              </a:spcBef>
              <a:buSzTx/>
              <a:buNone/>
              <a:defRPr sz="1400"/>
            </a:pPr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Author and Dat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00671" y="5304698"/>
            <a:ext cx="10985503" cy="238868"/>
          </a:xfrm>
          <a:prstGeom prst="rect">
            <a:avLst/>
          </a:prstGeom>
          <a:ln w="3175"/>
        </p:spPr>
        <p:txBody>
          <a:bodyPr lIns="17144" tIns="17144" rIns="17144" bIns="17144">
            <a:normAutofit/>
          </a:bodyPr>
          <a:lstStyle>
            <a:lvl1pPr marL="0" indent="0" defTabSz="338454">
              <a:spcBef>
                <a:spcPts val="0"/>
              </a:spcBef>
              <a:buSzTx/>
              <a:buNone/>
              <a:defRPr sz="1476"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Author and Date</a:t>
            </a:r>
          </a:p>
        </p:txBody>
      </p:sp>
      <p:sp>
        <p:nvSpPr>
          <p:cNvPr id="109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603250" y="1822871"/>
            <a:ext cx="10985503" cy="1743076"/>
          </a:xfrm>
          <a:prstGeom prst="rect">
            <a:avLst/>
          </a:prstGeom>
        </p:spPr>
        <p:txBody>
          <a:bodyPr lIns="19050" tIns="19050" rIns="19050" bIns="19050" anchor="b"/>
          <a:lstStyle>
            <a:lvl1pPr algn="l" defTabSz="1219169">
              <a:lnSpc>
                <a:spcPct val="80000"/>
              </a:lnSpc>
              <a:defRPr sz="5800" b="1" spc="-116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Presentation Title</a:t>
            </a:r>
          </a:p>
        </p:txBody>
      </p:sp>
      <p:sp>
        <p:nvSpPr>
          <p:cNvPr id="110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600672" y="3565946"/>
            <a:ext cx="10985501" cy="714376"/>
          </a:xfrm>
          <a:prstGeom prst="rect">
            <a:avLst/>
          </a:prstGeom>
        </p:spPr>
        <p:txBody>
          <a:bodyPr lIns="19050" tIns="19050" rIns="19050" bIns="19050">
            <a:normAutofit/>
          </a:bodyPr>
          <a:lstStyle>
            <a:lvl1pPr marL="0" indent="0" defTabSz="412750">
              <a:spcBef>
                <a:spcPts val="0"/>
              </a:spcBef>
              <a:buSzTx/>
              <a:buNone/>
              <a:defRPr sz="2600" b="1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indent="457200" defTabSz="412750">
              <a:spcBef>
                <a:spcPts val="0"/>
              </a:spcBef>
              <a:buSzTx/>
              <a:buNone/>
              <a:defRPr sz="2600" b="1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indent="914400" defTabSz="412750">
              <a:spcBef>
                <a:spcPts val="0"/>
              </a:spcBef>
              <a:buSzTx/>
              <a:buNone/>
              <a:defRPr sz="2600" b="1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indent="1371600" defTabSz="412750">
              <a:spcBef>
                <a:spcPts val="0"/>
              </a:spcBef>
              <a:buSzTx/>
              <a:buNone/>
              <a:defRPr sz="2600" b="1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indent="1828800" defTabSz="412750">
              <a:spcBef>
                <a:spcPts val="0"/>
              </a:spcBef>
              <a:buSzTx/>
              <a:buNone/>
              <a:defRPr sz="2600" b="1">
                <a:latin typeface="Helvetica Neue"/>
                <a:ea typeface="Helvetica Neue"/>
                <a:cs typeface="Helvetica Neue"/>
                <a:sym typeface="Helvetica Neue"/>
              </a:defRPr>
            </a:lvl5pPr>
          </a:lstStyle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011123" y="5726129"/>
            <a:ext cx="163506" cy="176972"/>
          </a:xfrm>
          <a:prstGeom prst="rect">
            <a:avLst/>
          </a:prstGeom>
        </p:spPr>
        <p:txBody>
          <a:bodyPr lIns="19050" tIns="19050" rIns="19050" bIns="19050" anchor="b"/>
          <a:lstStyle>
            <a:lvl1pPr algn="ctr" defTabSz="292100">
              <a:defRPr sz="9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Relationship Id="rId9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Off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A picture containing rectangle&#10;&#10;Description automatically generated">
            <a:extLst>
              <a:ext uri="{FF2B5EF4-FFF2-40B4-BE49-F238E27FC236}">
                <a16:creationId xmlns:a16="http://schemas.microsoft.com/office/drawing/2014/main" id="{BC4DDD9E-E6D4-7142-B791-885B63EBD7B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9168" b="34122"/>
          <a:stretch/>
        </p:blipFill>
        <p:spPr>
          <a:xfrm flipH="1">
            <a:off x="-7495" y="-178877"/>
            <a:ext cx="12206990" cy="1397436"/>
          </a:xfrm>
          <a:prstGeom prst="rect">
            <a:avLst/>
          </a:prstGeom>
          <a:effectLst>
            <a:outerShdw blurRad="293794" dist="50800" dir="5400000" sx="97000" sy="97000" algn="ctr" rotWithShape="0">
              <a:srgbClr val="000000">
                <a:alpha val="9000"/>
              </a:srgbClr>
            </a:outerShdw>
          </a:effectLst>
        </p:spPr>
      </p:pic>
      <p:pic>
        <p:nvPicPr>
          <p:cNvPr id="9" name="Picture 8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B078C5CC-A4A5-C84A-BFA7-4D55E47AA42F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7158" y="72800"/>
            <a:ext cx="2671581" cy="872213"/>
          </a:xfrm>
          <a:prstGeom prst="rect">
            <a:avLst/>
          </a:prstGeom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406400" y="2149501"/>
            <a:ext cx="11379200" cy="838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rPr dirty="0"/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609600" y="3429000"/>
            <a:ext cx="10972800" cy="26971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/>
          <a:lstStyle/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F496BB2-7866-BD46-98FC-5B168926896D}"/>
              </a:ext>
            </a:extLst>
          </p:cNvPr>
          <p:cNvSpPr/>
          <p:nvPr userDrawn="1"/>
        </p:nvSpPr>
        <p:spPr>
          <a:xfrm>
            <a:off x="0" y="6255214"/>
            <a:ext cx="12192000" cy="600162"/>
          </a:xfrm>
          <a:prstGeom prst="rect">
            <a:avLst/>
          </a:prstGeom>
          <a:solidFill>
            <a:srgbClr val="8BD2E5">
              <a:alpha val="50000"/>
            </a:srgb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3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Arial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A903B4-86AF-5344-B3AD-F60BEABFBE21}"/>
              </a:ext>
            </a:extLst>
          </p:cNvPr>
          <p:cNvSpPr/>
          <p:nvPr userDrawn="1"/>
        </p:nvSpPr>
        <p:spPr>
          <a:xfrm>
            <a:off x="9333899" y="884378"/>
            <a:ext cx="2765501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300" b="1" i="1" dirty="0">
                <a:solidFill>
                  <a:schemeClr val="tx1"/>
                </a:solidFill>
              </a:rPr>
              <a:t>Note: </a:t>
            </a:r>
            <a:r>
              <a:rPr lang="en-US" sz="1300" i="1" dirty="0">
                <a:solidFill>
                  <a:schemeClr val="tx1"/>
                </a:solidFill>
              </a:rPr>
              <a:t>full version available as PDF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87E7C17-F782-9E40-BC5D-BFA8C9D9703B}"/>
              </a:ext>
            </a:extLst>
          </p:cNvPr>
          <p:cNvSpPr txBox="1"/>
          <p:nvPr userDrawn="1"/>
        </p:nvSpPr>
        <p:spPr>
          <a:xfrm>
            <a:off x="8528858" y="6300125"/>
            <a:ext cx="3630484" cy="53860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r">
              <a:spcAft>
                <a:spcPts val="200"/>
              </a:spcAft>
            </a:pPr>
            <a:r>
              <a:rPr lang="en-CA" sz="800" i="1" dirty="0">
                <a:solidFill>
                  <a:schemeClr val="tx1"/>
                </a:solidFill>
              </a:rPr>
              <a:t> © McMaster Health Forum on behalf McMaster University</a:t>
            </a:r>
          </a:p>
          <a:p>
            <a:pPr algn="r">
              <a:spcAft>
                <a:spcPts val="200"/>
              </a:spcAft>
            </a:pPr>
            <a:r>
              <a:rPr lang="en-CA" sz="800" i="1" dirty="0">
                <a:solidFill>
                  <a:schemeClr val="tx1"/>
                </a:solidFill>
              </a:rPr>
              <a:t>Share freely, give credit, adapt with permission. This work is licensed under</a:t>
            </a:r>
          </a:p>
          <a:p>
            <a:pPr algn="r">
              <a:spcAft>
                <a:spcPts val="200"/>
              </a:spcAft>
            </a:pPr>
            <a:r>
              <a:rPr lang="en-CA" sz="800" i="1" dirty="0">
                <a:solidFill>
                  <a:schemeClr val="tx1"/>
                </a:solidFill>
              </a:rPr>
              <a:t>a Creative Commons Attribution-NoDerivatives 4.0 International License.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EEEDF93-F1B3-FF4E-9DAA-D077512D0159}"/>
              </a:ext>
            </a:extLst>
          </p:cNvPr>
          <p:cNvSpPr txBox="1"/>
          <p:nvPr userDrawn="1"/>
        </p:nvSpPr>
        <p:spPr>
          <a:xfrm>
            <a:off x="173770" y="6301802"/>
            <a:ext cx="1979271" cy="51296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8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evidencecommission@mcmaster.ca</a:t>
            </a:r>
          </a:p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800" u="none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www.evidencecommission.org</a:t>
            </a:r>
          </a:p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800" u="none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@evidencecomm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BF53448-7019-D240-A8FC-227352A375B1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29" y="6353242"/>
            <a:ext cx="122703" cy="12270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9A36BA6-856E-1E47-B0BC-302F298A50D3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30" y="6656188"/>
            <a:ext cx="126293" cy="126293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A1B17162-39D4-A042-9828-13C8F62DBD4D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11" y="6497614"/>
            <a:ext cx="126293" cy="12629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9" r:id="rId3"/>
  </p:sldLayoutIdLst>
  <p:transition spd="med"/>
  <p:hf hdr="0" ftr="0" dt="0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5pPr>
      <a:lvl6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6pPr>
      <a:lvl7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7pPr>
      <a:lvl8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8pPr>
      <a:lvl9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20000"/>
        <a:buFontTx/>
        <a:buChar char="▪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1pPr>
      <a:lvl2pPr marL="742950" marR="0" indent="-28575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60000"/>
        <a:buFontTx/>
        <a:buChar char="❑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2pPr>
      <a:lvl3pPr marL="1143000" marR="0" indent="-2286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Tx/>
        <a:buChar char="•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3pPr>
      <a:lvl4pPr marL="1600200" marR="0" indent="-2286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Tx/>
        <a:buChar char="▪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4pPr>
      <a:lvl5pPr marL="2057400" marR="0" indent="-2286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50000"/>
        <a:buFontTx/>
        <a:buChar char="❑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5pPr>
      <a:lvl6pPr marL="2514600" marR="0" indent="-2286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50000"/>
        <a:buFontTx/>
        <a:buChar char="❑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6pPr>
      <a:lvl7pPr marL="2971800" marR="0" indent="-2286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50000"/>
        <a:buFontTx/>
        <a:buChar char="❑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7pPr>
      <a:lvl8pPr marL="3429000" marR="0" indent="-2286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50000"/>
        <a:buFontTx/>
        <a:buChar char="❑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8pPr>
      <a:lvl9pPr marL="3886200" marR="0" indent="-2286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50000"/>
        <a:buFontTx/>
        <a:buChar char="❑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A6856ABC-8962-1347-A540-C6A9AF60A988}"/>
              </a:ext>
            </a:extLst>
          </p:cNvPr>
          <p:cNvSpPr/>
          <p:nvPr/>
        </p:nvSpPr>
        <p:spPr>
          <a:xfrm>
            <a:off x="576197" y="1979112"/>
            <a:ext cx="200417" cy="3677928"/>
          </a:xfrm>
          <a:prstGeom prst="rect">
            <a:avLst/>
          </a:prstGeom>
          <a:solidFill>
            <a:srgbClr val="DADFE2">
              <a:alpha val="45098"/>
            </a:srgb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3300" b="0" i="0" u="none" strike="noStrike" cap="none" spc="0" normalizeH="0" baseline="0" dirty="0">
              <a:ln>
                <a:noFill/>
              </a:ln>
              <a:solidFill>
                <a:srgbClr val="DADFE2"/>
              </a:solidFill>
              <a:effectLst/>
              <a:uFillTx/>
              <a:latin typeface="+mj-lt"/>
              <a:ea typeface="+mj-ea"/>
              <a:cs typeface="+mj-cs"/>
              <a:sym typeface="Arial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1B895EC-52AA-1847-B341-3C2BC92DE2E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573" y="1448320"/>
            <a:ext cx="1103347" cy="1103347"/>
          </a:xfrm>
          <a:prstGeom prst="rect">
            <a:avLst/>
          </a:prstGeom>
        </p:spPr>
      </p:pic>
      <p:graphicFrame>
        <p:nvGraphicFramePr>
          <p:cNvPr id="13" name="Table 14">
            <a:extLst>
              <a:ext uri="{FF2B5EF4-FFF2-40B4-BE49-F238E27FC236}">
                <a16:creationId xmlns:a16="http://schemas.microsoft.com/office/drawing/2014/main" id="{E6508046-B538-0748-A139-E8B48BFA8B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1796728"/>
              </p:ext>
            </p:extLst>
          </p:nvPr>
        </p:nvGraphicFramePr>
        <p:xfrm>
          <a:off x="1371600" y="1466335"/>
          <a:ext cx="10277605" cy="4169694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493352">
                  <a:extLst>
                    <a:ext uri="{9D8B030D-6E8A-4147-A177-3AD203B41FA5}">
                      <a16:colId xmlns:a16="http://schemas.microsoft.com/office/drawing/2014/main" val="4028716238"/>
                    </a:ext>
                  </a:extLst>
                </a:gridCol>
                <a:gridCol w="8784253">
                  <a:extLst>
                    <a:ext uri="{9D8B030D-6E8A-4147-A177-3AD203B41FA5}">
                      <a16:colId xmlns:a16="http://schemas.microsoft.com/office/drawing/2014/main" val="3680332889"/>
                    </a:ext>
                  </a:extLst>
                </a:gridCol>
              </a:tblGrid>
              <a:tr h="398260">
                <a:tc>
                  <a:txBody>
                    <a:bodyPr/>
                    <a:lstStyle/>
                    <a:p>
                      <a:pPr algn="ctr"/>
                      <a:r>
                        <a:rPr lang="en-CA" sz="1200" b="0" dirty="0">
                          <a:solidFill>
                            <a:schemeClr val="tx1"/>
                          </a:solidFill>
                          <a:effectLst/>
                        </a:rPr>
                        <a:t>Questions</a:t>
                      </a:r>
                      <a:endParaRPr lang="en-CA" sz="1200" b="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99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99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99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99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DE5B2">
                        <a:alpha val="4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200" b="0" dirty="0">
                          <a:solidFill>
                            <a:schemeClr val="tx1"/>
                          </a:solidFill>
                          <a:effectLst/>
                        </a:rPr>
                        <a:t>Prompts</a:t>
                      </a:r>
                      <a:endParaRPr lang="en-CA" sz="12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99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99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99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99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E5B2">
                        <a:alpha val="4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6991443"/>
                  </a:ext>
                </a:extLst>
              </a:tr>
              <a:tr h="555332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buFont typeface="+mj-lt"/>
                        <a:buNone/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  <a:effectLst/>
                        </a:rPr>
                        <a:t>What types of decisions do they make?</a:t>
                      </a:r>
                      <a:endParaRPr lang="en-US" sz="1050" b="0" dirty="0">
                        <a:solidFill>
                          <a:schemeClr val="tx1"/>
                        </a:solidFill>
                        <a:effectLst/>
                        <a:latin typeface="Helvetica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99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99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99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99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DE5B2">
                        <a:alpha val="4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CA" sz="900" dirty="0">
                          <a:solidFill>
                            <a:srgbClr val="1E252B"/>
                          </a:solidFill>
                          <a:effectLst/>
                          <a:latin typeface="Helvetica" pitchFamily="2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Provide counsel or service</a:t>
                      </a:r>
                      <a:endParaRPr lang="en-CA" sz="900" dirty="0">
                        <a:solidFill>
                          <a:srgbClr val="1E252B"/>
                        </a:solidFill>
                        <a:effectLst/>
                        <a:latin typeface="Helvetica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99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99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99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DFE2">
                        <a:alpha val="4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460757"/>
                  </a:ext>
                </a:extLst>
              </a:tr>
              <a:tr h="445193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buFont typeface="+mj-lt"/>
                        <a:buNone/>
                      </a:pPr>
                      <a:r>
                        <a:rPr lang="en-CA" sz="1050" b="0" dirty="0">
                          <a:solidFill>
                            <a:schemeClr val="tx1"/>
                          </a:solidFill>
                          <a:effectLst/>
                        </a:rPr>
                        <a:t>Where and how are decisions made?</a:t>
                      </a:r>
                      <a:endParaRPr lang="en-CA" sz="1050" b="0" dirty="0">
                        <a:solidFill>
                          <a:schemeClr val="tx1"/>
                        </a:solidFill>
                        <a:effectLst/>
                        <a:latin typeface="Helvetica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99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99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99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99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DE5B2">
                        <a:alpha val="4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CA" sz="900" dirty="0">
                          <a:solidFill>
                            <a:srgbClr val="1E252B"/>
                          </a:solidFill>
                          <a:effectLst/>
                          <a:latin typeface="Helvetica" pitchFamily="2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Can decide whether and how to take action independently – on an impulse, often as part of a learned, non-conscious process, or after reflection, as part of a deliberative conscious process that can include finding and using evidence (Kahneman 2011) – vs in a workplace with policies and procedures set by others </a:t>
                      </a:r>
                      <a:endParaRPr lang="en-CA" sz="900" dirty="0">
                        <a:solidFill>
                          <a:srgbClr val="1E252B"/>
                        </a:solidFill>
                        <a:effectLst/>
                        <a:latin typeface="Helvetica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99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99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78578962"/>
                  </a:ext>
                </a:extLst>
              </a:tr>
              <a:tr h="561844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en-CA" sz="1050" b="0" u="none" strike="noStrike" cap="none" spc="0" baseline="0" dirty="0">
                          <a:solidFill>
                            <a:schemeClr val="tx1"/>
                          </a:solidFill>
                          <a:effectLst/>
                          <a:uFillTx/>
                          <a:sym typeface="Arial"/>
                        </a:rPr>
                        <a:t>What factors may influence decision-making?</a:t>
                      </a:r>
                      <a:endParaRPr lang="en-CA" sz="1050" b="0" i="0" u="none" strike="noStrike" cap="none" spc="0" baseline="0" dirty="0">
                        <a:solidFill>
                          <a:schemeClr val="tx1"/>
                        </a:solidFill>
                        <a:effectLst/>
                        <a:uFillTx/>
                        <a:latin typeface="Helvetica" pitchFamily="2" charset="0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99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99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99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99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DE5B2">
                        <a:alpha val="4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CA" sz="900" dirty="0">
                          <a:solidFill>
                            <a:srgbClr val="1E252B"/>
                          </a:solidFill>
                          <a:effectLst/>
                          <a:latin typeface="Helvetica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Need the capability, opportunity and motivation to make a professional decision or to work with individual clients to make shared decisions</a:t>
                      </a:r>
                    </a:p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CA" sz="900" dirty="0">
                          <a:solidFill>
                            <a:srgbClr val="1E252B"/>
                          </a:solidFill>
                          <a:effectLst/>
                          <a:latin typeface="Helvetica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Some profession-specific frameworks exist, such as the evidence-based practice ‘triangle’ of clinical context (patient condition and clinical expertise), patient values and preferences, and evidence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99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99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DFE2">
                        <a:alpha val="4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4754725"/>
                  </a:ext>
                </a:extLst>
              </a:tr>
              <a:tr h="879029">
                <a:tc>
                  <a:txBody>
                    <a:bodyPr/>
                    <a:lstStyle/>
                    <a:p>
                      <a:pPr marL="0" lvl="4" indent="0" algn="ctr">
                        <a:lnSpc>
                          <a:spcPct val="100000"/>
                        </a:lnSpc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CA" sz="1050" b="0" u="none" strike="noStrike" cap="none" spc="0" baseline="0" dirty="0">
                          <a:solidFill>
                            <a:schemeClr val="tx1"/>
                          </a:solidFill>
                          <a:effectLst/>
                          <a:uFillTx/>
                          <a:sym typeface="Arial"/>
                        </a:rPr>
                        <a:t>What ‘structures’ may provide a way in for evidence (and for institutionalizing evidence support)</a:t>
                      </a:r>
                      <a:endParaRPr lang="en-CA" sz="1050" b="0" i="0" u="none" strike="noStrike" cap="none" spc="0" baseline="0" dirty="0">
                        <a:solidFill>
                          <a:schemeClr val="tx1"/>
                        </a:solidFill>
                        <a:effectLst/>
                        <a:uFillTx/>
                        <a:latin typeface="Helvetica" pitchFamily="2" charset="0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99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99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99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99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DE5B2">
                        <a:alpha val="4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CA" sz="900" dirty="0">
                          <a:solidFill>
                            <a:srgbClr val="1E252B"/>
                          </a:solidFill>
                          <a:effectLst/>
                          <a:latin typeface="Helvetica" pitchFamily="2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Workplace units providing decision support, knowledge management, research and development (R&amp;D), budgeting and planning, marketing, monitoring, auditing, and risk management</a:t>
                      </a:r>
                      <a:endParaRPr lang="en-CA" sz="900" dirty="0">
                        <a:solidFill>
                          <a:srgbClr val="1E252B"/>
                        </a:solidFill>
                        <a:effectLst/>
                        <a:latin typeface="Helvetica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CA" sz="900" dirty="0">
                          <a:solidFill>
                            <a:srgbClr val="1E252B"/>
                          </a:solidFill>
                          <a:effectLst/>
                          <a:latin typeface="Helvetica" pitchFamily="2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External workplace support from evidence-support initiatives (e.g., Educational Endowment Foundation for teachers)</a:t>
                      </a:r>
                      <a:endParaRPr lang="en-CA" sz="900" dirty="0">
                        <a:solidFill>
                          <a:srgbClr val="1E252B"/>
                        </a:solidFill>
                        <a:effectLst/>
                        <a:latin typeface="Helvetica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CA" sz="900" dirty="0">
                          <a:solidFill>
                            <a:srgbClr val="1E252B"/>
                          </a:solidFill>
                          <a:effectLst/>
                          <a:latin typeface="Helvetica" pitchFamily="2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External workplace support from management-consulting firms, financial-services sector (e.g., financing) and financial authorities (e.g., externality pricing), and global technical-standard setters</a:t>
                      </a:r>
                      <a:endParaRPr lang="en-CA" sz="900" dirty="0">
                        <a:solidFill>
                          <a:srgbClr val="1E252B"/>
                        </a:solidFill>
                        <a:effectLst/>
                        <a:latin typeface="Helvetica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99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99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8619297"/>
                  </a:ext>
                </a:extLst>
              </a:tr>
              <a:tr h="1330036">
                <a:tc>
                  <a:txBody>
                    <a:bodyPr/>
                    <a:lstStyle/>
                    <a:p>
                      <a:pPr marL="0" lvl="4" indent="0" algn="ctr">
                        <a:lnSpc>
                          <a:spcPct val="100000"/>
                        </a:lnSpc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CA" sz="1050" b="0" u="none" strike="noStrike" cap="none" spc="0" baseline="0" dirty="0">
                          <a:solidFill>
                            <a:schemeClr val="tx1"/>
                          </a:solidFill>
                          <a:effectLst/>
                          <a:uFillTx/>
                          <a:sym typeface="Arial"/>
                        </a:rPr>
                        <a:t>What ‘processes’ may provide a way in for evidence?</a:t>
                      </a:r>
                      <a:endParaRPr lang="en-CA" sz="1050" b="0" i="0" u="none" strike="noStrike" cap="none" spc="0" baseline="0" dirty="0">
                        <a:solidFill>
                          <a:schemeClr val="tx1"/>
                        </a:solidFill>
                        <a:effectLst/>
                        <a:uFillTx/>
                        <a:latin typeface="Helvetica" pitchFamily="2" charset="0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99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99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99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99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DE5B2">
                        <a:alpha val="4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CA" sz="900" dirty="0">
                          <a:solidFill>
                            <a:srgbClr val="1E252B"/>
                          </a:solidFill>
                          <a:effectLst/>
                          <a:latin typeface="Helvetica" pitchFamily="2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Code of professional conduct</a:t>
                      </a:r>
                      <a:endParaRPr lang="en-CA" sz="900" dirty="0">
                        <a:solidFill>
                          <a:srgbClr val="1E252B"/>
                        </a:solidFill>
                        <a:effectLst/>
                        <a:latin typeface="Helvetica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CA" sz="900" dirty="0">
                          <a:solidFill>
                            <a:srgbClr val="1E252B"/>
                          </a:solidFill>
                          <a:effectLst/>
                          <a:latin typeface="Helvetica" pitchFamily="2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Continuing professional development</a:t>
                      </a:r>
                      <a:endParaRPr lang="en-CA" sz="900" dirty="0">
                        <a:solidFill>
                          <a:srgbClr val="1E252B"/>
                        </a:solidFill>
                        <a:effectLst/>
                        <a:latin typeface="Helvetica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CA" sz="900" dirty="0">
                          <a:solidFill>
                            <a:srgbClr val="1E252B"/>
                          </a:solidFill>
                          <a:effectLst/>
                          <a:latin typeface="Helvetica" pitchFamily="2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Maintenance of licensure (e.g., minimum amount continuing professional development in a defined period; periodic peer and practice assessment)</a:t>
                      </a:r>
                      <a:endParaRPr lang="en-CA" sz="900" dirty="0">
                        <a:solidFill>
                          <a:srgbClr val="1E252B"/>
                        </a:solidFill>
                        <a:effectLst/>
                        <a:latin typeface="Helvetica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CA" sz="900" dirty="0">
                          <a:solidFill>
                            <a:srgbClr val="1E252B"/>
                          </a:solidFill>
                          <a:effectLst/>
                          <a:latin typeface="Helvetica" pitchFamily="2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Other regulatory requirements</a:t>
                      </a:r>
                      <a:endParaRPr lang="en-CA" sz="900" dirty="0">
                        <a:solidFill>
                          <a:srgbClr val="1E252B"/>
                        </a:solidFill>
                        <a:effectLst/>
                        <a:latin typeface="Helvetica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CA" sz="900" dirty="0">
                          <a:solidFill>
                            <a:srgbClr val="1E252B"/>
                          </a:solidFill>
                          <a:effectLst/>
                          <a:latin typeface="Helvetica" pitchFamily="2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Practice-based research opportunities</a:t>
                      </a:r>
                      <a:endParaRPr lang="en-CA" sz="900" dirty="0">
                        <a:solidFill>
                          <a:srgbClr val="1E252B"/>
                        </a:solidFill>
                        <a:effectLst/>
                        <a:latin typeface="Helvetica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CA" sz="900" dirty="0">
                          <a:solidFill>
                            <a:srgbClr val="1E252B"/>
                          </a:solidFill>
                          <a:effectLst/>
                          <a:latin typeface="Helvetica" pitchFamily="2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Workplace processes such as budgeting, planning and monitoring as well as policies, procedures, handbooks and other tools to support workflows (see </a:t>
                      </a:r>
                      <a:r>
                        <a:rPr lang="en-CA" sz="900" b="1" dirty="0">
                          <a:solidFill>
                            <a:srgbClr val="1E252B"/>
                          </a:solidFill>
                          <a:effectLst/>
                          <a:latin typeface="Helvetica" pitchFamily="2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exhibit 3.4 </a:t>
                      </a:r>
                      <a:r>
                        <a:rPr lang="en-CA" sz="900" dirty="0">
                          <a:solidFill>
                            <a:srgbClr val="1E252B"/>
                          </a:solidFill>
                          <a:effectLst/>
                          <a:latin typeface="Helvetica" pitchFamily="2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for the full list)</a:t>
                      </a:r>
                      <a:endParaRPr lang="en-CA" sz="900" dirty="0">
                        <a:solidFill>
                          <a:srgbClr val="1E252B"/>
                        </a:solidFill>
                        <a:effectLst/>
                        <a:latin typeface="Helvetica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99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99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19050" cap="flat" cmpd="sng" algn="ctr">
                      <a:solidFill>
                        <a:srgbClr val="99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DFE2">
                        <a:alpha val="4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5235402"/>
                  </a:ext>
                </a:extLst>
              </a:tr>
            </a:tbl>
          </a:graphicData>
        </a:graphic>
      </p:graphicFrame>
      <p:sp>
        <p:nvSpPr>
          <p:cNvPr id="16" name="Rectangle 15">
            <a:extLst>
              <a:ext uri="{FF2B5EF4-FFF2-40B4-BE49-F238E27FC236}">
                <a16:creationId xmlns:a16="http://schemas.microsoft.com/office/drawing/2014/main" id="{59EBB688-8517-9E40-A18B-2A2EB93E75C8}"/>
              </a:ext>
            </a:extLst>
          </p:cNvPr>
          <p:cNvSpPr/>
          <p:nvPr/>
        </p:nvSpPr>
        <p:spPr>
          <a:xfrm>
            <a:off x="-23747" y="35625"/>
            <a:ext cx="4476998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b="1" i="1" dirty="0">
                <a:solidFill>
                  <a:schemeClr val="tx1"/>
                </a:solidFill>
              </a:rPr>
              <a:t>DRAFT FOR CONSULTATION – </a:t>
            </a:r>
            <a:r>
              <a:rPr lang="en-US" sz="1050" i="1" dirty="0">
                <a:solidFill>
                  <a:schemeClr val="tx1"/>
                </a:solidFill>
              </a:rPr>
              <a:t>Last updated on 9 November 2021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8F6E697-AF1B-B043-8881-BD28303C5E12}"/>
              </a:ext>
            </a:extLst>
          </p:cNvPr>
          <p:cNvSpPr/>
          <p:nvPr/>
        </p:nvSpPr>
        <p:spPr>
          <a:xfrm>
            <a:off x="322682" y="350015"/>
            <a:ext cx="1049771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2000" b="1" dirty="0">
                <a:solidFill>
                  <a:srgbClr val="0F447C"/>
                </a:solidFill>
                <a:cs typeface="Arial" panose="020B0604020202020204" pitchFamily="34" charset="0"/>
              </a:rPr>
              <a:t>3.5 </a:t>
            </a:r>
            <a:r>
              <a:rPr lang="en-CA" sz="2000" dirty="0">
                <a:solidFill>
                  <a:srgbClr val="22497A"/>
                </a:solidFill>
                <a:latin typeface="Helvetica" pitchFamily="2" charset="0"/>
              </a:rPr>
              <a:t>Professionals and the context for their use of evidence</a:t>
            </a:r>
            <a:endParaRPr lang="en-CA" sz="2000" dirty="0">
              <a:solidFill>
                <a:srgbClr val="264878"/>
              </a:solidFill>
              <a:latin typeface="Helvetica" pitchFamily="2" charset="0"/>
            </a:endParaRPr>
          </a:p>
        </p:txBody>
      </p:sp>
      <p:sp>
        <p:nvSpPr>
          <p:cNvPr id="18" name="Slide Number">
            <a:extLst>
              <a:ext uri="{FF2B5EF4-FFF2-40B4-BE49-F238E27FC236}">
                <a16:creationId xmlns:a16="http://schemas.microsoft.com/office/drawing/2014/main" id="{6D2A94F4-189A-9244-AA6A-96137844BF3A}"/>
              </a:ext>
            </a:extLst>
          </p:cNvPr>
          <p:cNvSpPr txBox="1">
            <a:spLocks/>
          </p:cNvSpPr>
          <p:nvPr/>
        </p:nvSpPr>
        <p:spPr>
          <a:xfrm>
            <a:off x="11527848" y="5826020"/>
            <a:ext cx="618565" cy="470648"/>
          </a:xfrm>
          <a:prstGeom prst="rect">
            <a:avLst/>
          </a:prstGeom>
        </p:spPr>
        <p:txBody>
          <a:bodyPr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9pPr>
          </a:lstStyle>
          <a:p>
            <a:pPr algn="r"/>
            <a:fld id="{86CB4B4D-7CA3-9044-876B-883B54F8677D}" type="slidenum">
              <a:rPr lang="en-CA" sz="2000" smtClean="0">
                <a:solidFill>
                  <a:srgbClr val="0F447C"/>
                </a:solidFill>
              </a:rPr>
              <a:pPr algn="r"/>
              <a:t>1</a:t>
            </a:fld>
            <a:endParaRPr lang="en-CA" sz="2000" dirty="0">
              <a:solidFill>
                <a:srgbClr val="0F447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3058525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2_Blank Presentation">
  <a:themeElements>
    <a:clrScheme name="Oct 26">
      <a:dk1>
        <a:srgbClr val="234776"/>
      </a:dk1>
      <a:lt1>
        <a:srgbClr val="FEFFFE"/>
      </a:lt1>
      <a:dk2>
        <a:srgbClr val="F0F3F5"/>
      </a:dk2>
      <a:lt2>
        <a:srgbClr val="F0F3F5"/>
      </a:lt2>
      <a:accent1>
        <a:srgbClr val="E8F6FA"/>
      </a:accent1>
      <a:accent2>
        <a:srgbClr val="8BD2E5"/>
      </a:accent2>
      <a:accent3>
        <a:srgbClr val="F0F3F5"/>
      </a:accent3>
      <a:accent4>
        <a:srgbClr val="F0F3F5"/>
      </a:accent4>
      <a:accent5>
        <a:srgbClr val="E8F6FA"/>
      </a:accent5>
      <a:accent6>
        <a:srgbClr val="234776"/>
      </a:accent6>
      <a:hlink>
        <a:srgbClr val="234776"/>
      </a:hlink>
      <a:folHlink>
        <a:srgbClr val="234776"/>
      </a:folHlink>
    </a:clrScheme>
    <a:fontScheme name="2_Blank Presentation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2_Blank Presentatio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_Blank Presentation">
  <a:themeElements>
    <a:clrScheme name="2_Blank Presentatio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8F8F8F"/>
      </a:accent3>
      <a:accent4>
        <a:srgbClr val="707070"/>
      </a:accent4>
      <a:accent5>
        <a:srgbClr val="DAEDEF"/>
      </a:accent5>
      <a:accent6>
        <a:srgbClr val="2D2D8A"/>
      </a:accent6>
      <a:hlink>
        <a:srgbClr val="0000FF"/>
      </a:hlink>
      <a:folHlink>
        <a:srgbClr val="FF00FF"/>
      </a:folHlink>
    </a:clrScheme>
    <a:fontScheme name="2_Blank Presentation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2_Blank Presentatio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24360</TotalTime>
  <Words>336</Words>
  <Application>Microsoft Macintosh PowerPoint</Application>
  <PresentationFormat>Widescreen</PresentationFormat>
  <Paragraphs>24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 Light</vt:lpstr>
      <vt:lpstr>Helvetica</vt:lpstr>
      <vt:lpstr>Helvetica Neue</vt:lpstr>
      <vt:lpstr>2_Blank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COVID-END Advocating Working Group</dc:title>
  <dc:creator>Lavis, John</dc:creator>
  <cp:lastModifiedBy>Verma, Jennifer</cp:lastModifiedBy>
  <cp:revision>430</cp:revision>
  <cp:lastPrinted>2021-10-15T02:33:08Z</cp:lastPrinted>
  <dcterms:modified xsi:type="dcterms:W3CDTF">2021-11-25T02:35:12Z</dcterms:modified>
</cp:coreProperties>
</file>