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82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908" userDrawn="1">
          <p15:clr>
            <a:srgbClr val="A4A3A4"/>
          </p15:clr>
        </p15:guide>
        <p15:guide id="2" orient="horz" pos="21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rma, Jennifer" initials="VJ" lastIdx="2" clrIdx="0">
    <p:extLst>
      <p:ext uri="{19B8F6BF-5375-455C-9EA6-DF929625EA0E}">
        <p15:presenceInfo xmlns:p15="http://schemas.microsoft.com/office/powerpoint/2012/main" userId="S::vermaj5@mcmaster.ca::78ab9c5b-20fe-416a-ba3c-d7dfe6316f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AD1"/>
    <a:srgbClr val="99CC66"/>
    <a:srgbClr val="FFC057"/>
    <a:srgbClr val="1E252B"/>
    <a:srgbClr val="CCE5B2"/>
    <a:srgbClr val="CC76A6"/>
    <a:srgbClr val="FFDEAB"/>
    <a:srgbClr val="B2CCE5"/>
    <a:srgbClr val="6699CC"/>
    <a:srgbClr val="DADF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63"/>
    <p:restoredTop sz="91431"/>
  </p:normalViewPr>
  <p:slideViewPr>
    <p:cSldViewPr snapToGrid="0" snapToObjects="1">
      <p:cViewPr varScale="1">
        <p:scale>
          <a:sx n="100" d="100"/>
          <a:sy n="100" d="100"/>
        </p:scale>
        <p:origin x="664" y="176"/>
      </p:cViewPr>
      <p:guideLst>
        <p:guide pos="3908"/>
        <p:guide orient="horz" pos="2137"/>
      </p:guideLst>
    </p:cSldViewPr>
  </p:slideViewPr>
  <p:notesTextViewPr>
    <p:cViewPr>
      <p:scale>
        <a:sx n="20" d="100"/>
        <a:sy n="20" d="100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360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2667326-FF4E-6E4F-8A68-0D5EE00352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F6B07B-574C-0849-AF6D-2AA34A277B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07BE9-0539-434B-A0C4-0E9F489EE244}" type="datetimeFigureOut">
              <a:rPr lang="en-US" smtClean="0"/>
              <a:t>12/14/21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06C95E-7039-544B-A13A-D695C550F9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9BDF77-90E7-F944-848D-B2E1B164C6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3207D-66C1-A64A-90BC-6A7334802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25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RECORD</a:t>
            </a:r>
          </a:p>
        </p:txBody>
      </p:sp>
    </p:spTree>
    <p:extLst>
      <p:ext uri="{BB962C8B-B14F-4D97-AF65-F5344CB8AC3E}">
        <p14:creationId xmlns:p14="http://schemas.microsoft.com/office/powerpoint/2010/main" val="103395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le Text"/>
          <p:cNvSpPr txBox="1">
            <a:spLocks noGrp="1"/>
          </p:cNvSpPr>
          <p:nvPr>
            <p:ph type="title"/>
          </p:nvPr>
        </p:nvSpPr>
        <p:spPr>
          <a:xfrm>
            <a:off x="609600" y="1143000"/>
            <a:ext cx="4011085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89" name="Body Level One…"/>
          <p:cNvSpPr txBox="1">
            <a:spLocks noGrp="1"/>
          </p:cNvSpPr>
          <p:nvPr>
            <p:ph type="body" idx="1"/>
          </p:nvPr>
        </p:nvSpPr>
        <p:spPr>
          <a:xfrm>
            <a:off x="4766733" y="1143003"/>
            <a:ext cx="6815667" cy="49831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700"/>
              </a:spcBef>
              <a:defRPr sz="3200"/>
            </a:lvl1pPr>
            <a:lvl2pPr marL="783771" indent="-326571">
              <a:spcBef>
                <a:spcPts val="700"/>
              </a:spcBef>
              <a:defRPr sz="3200"/>
            </a:lvl2pPr>
            <a:lvl3pPr marL="1219200" indent="-304800">
              <a:spcBef>
                <a:spcPts val="700"/>
              </a:spcBef>
              <a:defRPr sz="3200"/>
            </a:lvl3pPr>
            <a:lvl4pPr marL="1737360" indent="-365760">
              <a:spcBef>
                <a:spcPts val="700"/>
              </a:spcBef>
              <a:defRPr sz="3200"/>
            </a:lvl4pPr>
            <a:lvl5pPr marL="2194560" indent="-365760">
              <a:spcBef>
                <a:spcPts val="700"/>
              </a:spcBef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0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609601" y="2305053"/>
            <a:ext cx="4011087" cy="38211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</a:lstStyle>
          <a:p>
            <a:pPr marL="0" indent="0">
              <a:spcBef>
                <a:spcPts val="300"/>
              </a:spcBef>
              <a:buSzTx/>
              <a:buNone/>
              <a:defRPr sz="1400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1" y="5304698"/>
            <a:ext cx="10985503" cy="238868"/>
          </a:xfrm>
          <a:prstGeom prst="rect">
            <a:avLst/>
          </a:prstGeom>
          <a:ln w="3175"/>
        </p:spPr>
        <p:txBody>
          <a:bodyPr lIns="17144" tIns="17144" rIns="17144" bIns="17144">
            <a:normAutofit/>
          </a:bodyPr>
          <a:lstStyle>
            <a:lvl1pPr marL="0" indent="0" defTabSz="338454">
              <a:spcBef>
                <a:spcPts val="0"/>
              </a:spcBef>
              <a:buSzTx/>
              <a:buNone/>
              <a:defRPr sz="1476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Author and Date</a:t>
            </a:r>
          </a:p>
        </p:txBody>
      </p:sp>
      <p:sp>
        <p:nvSpPr>
          <p:cNvPr id="109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1822871"/>
            <a:ext cx="10985503" cy="1743076"/>
          </a:xfrm>
          <a:prstGeom prst="rect">
            <a:avLst/>
          </a:prstGeom>
        </p:spPr>
        <p:txBody>
          <a:bodyPr lIns="19050" tIns="19050" rIns="19050" bIns="19050" anchor="b"/>
          <a:lstStyle>
            <a:lvl1pPr algn="l" defTabSz="1219169">
              <a:lnSpc>
                <a:spcPct val="80000"/>
              </a:lnSpc>
              <a:defRPr sz="5800" b="1" spc="-116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2" y="3565946"/>
            <a:ext cx="10985501" cy="714376"/>
          </a:xfrm>
          <a:prstGeom prst="rect">
            <a:avLst/>
          </a:prstGeom>
        </p:spPr>
        <p:txBody>
          <a:bodyPr lIns="19050" tIns="19050" rIns="19050" bIns="19050">
            <a:norm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4572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9144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13716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18288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11123" y="5726129"/>
            <a:ext cx="163506" cy="176972"/>
          </a:xfrm>
          <a:prstGeom prst="rect">
            <a:avLst/>
          </a:prstGeom>
        </p:spPr>
        <p:txBody>
          <a:bodyPr lIns="19050" tIns="19050" rIns="19050" bIns="19050" anchor="b"/>
          <a:lstStyle>
            <a:lvl1pPr algn="ctr" defTabSz="292100">
              <a:defRPr sz="9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rectangle&#10;&#10;Description automatically generated">
            <a:extLst>
              <a:ext uri="{FF2B5EF4-FFF2-40B4-BE49-F238E27FC236}">
                <a16:creationId xmlns:a16="http://schemas.microsoft.com/office/drawing/2014/main" id="{BC4DDD9E-E6D4-7142-B791-885B63EBD7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168" b="34122"/>
          <a:stretch/>
        </p:blipFill>
        <p:spPr>
          <a:xfrm flipH="1">
            <a:off x="-7495" y="-178877"/>
            <a:ext cx="12206990" cy="1397436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B078C5CC-A4A5-C84A-BFA7-4D55E47AA42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158" y="72800"/>
            <a:ext cx="2671581" cy="872213"/>
          </a:xfrm>
          <a:prstGeom prst="rect">
            <a:avLst/>
          </a:prstGeom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406400" y="2149501"/>
            <a:ext cx="11379200" cy="83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3429000"/>
            <a:ext cx="10972800" cy="2697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F496BB2-7866-BD46-98FC-5B168926896D}"/>
              </a:ext>
            </a:extLst>
          </p:cNvPr>
          <p:cNvSpPr/>
          <p:nvPr userDrawn="1"/>
        </p:nvSpPr>
        <p:spPr>
          <a:xfrm>
            <a:off x="0" y="6255214"/>
            <a:ext cx="12192000" cy="600162"/>
          </a:xfrm>
          <a:prstGeom prst="rect">
            <a:avLst/>
          </a:prstGeom>
          <a:solidFill>
            <a:srgbClr val="8BD2E5">
              <a:alpha val="50000"/>
            </a:srgb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3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A903B4-86AF-5344-B3AD-F60BEABFBE21}"/>
              </a:ext>
            </a:extLst>
          </p:cNvPr>
          <p:cNvSpPr/>
          <p:nvPr userDrawn="1"/>
        </p:nvSpPr>
        <p:spPr>
          <a:xfrm>
            <a:off x="9333899" y="884378"/>
            <a:ext cx="276550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b="1" i="1" dirty="0">
                <a:solidFill>
                  <a:schemeClr val="tx1"/>
                </a:solidFill>
              </a:rPr>
              <a:t>Note: </a:t>
            </a:r>
            <a:r>
              <a:rPr lang="en-US" sz="1300" i="1" dirty="0">
                <a:solidFill>
                  <a:schemeClr val="tx1"/>
                </a:solidFill>
              </a:rPr>
              <a:t>full version available as PDF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7E7C17-F782-9E40-BC5D-BFA8C9D9703B}"/>
              </a:ext>
            </a:extLst>
          </p:cNvPr>
          <p:cNvSpPr txBox="1"/>
          <p:nvPr userDrawn="1"/>
        </p:nvSpPr>
        <p:spPr>
          <a:xfrm>
            <a:off x="8528858" y="6300125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EEDF93-F1B3-FF4E-9DAA-D077512D0159}"/>
              </a:ext>
            </a:extLst>
          </p:cNvPr>
          <p:cNvSpPr txBox="1"/>
          <p:nvPr userDrawn="1"/>
        </p:nvSpPr>
        <p:spPr>
          <a:xfrm>
            <a:off x="173770" y="6301802"/>
            <a:ext cx="1979271" cy="5129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F53448-7019-D240-A8FC-227352A375B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29" y="6353242"/>
            <a:ext cx="122703" cy="12270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A36BA6-856E-1E47-B0BC-302F298A50D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30" y="6656188"/>
            <a:ext cx="126293" cy="12629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1B17162-39D4-A042-9828-13C8F62DBD4D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11" y="6497614"/>
            <a:ext cx="126293" cy="1262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9" r:id="rId3"/>
  </p:sldLayoutIdLst>
  <p:transition spd="med"/>
  <p:hf hdr="0" ftr="0" dt="0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20000"/>
        <a:buFontTx/>
        <a:buChar char="▪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742950" marR="0" indent="-28575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6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1143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1600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▪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20574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25146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29718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3429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3886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839F19FD-8918-E84F-BB1F-9102D087C278}"/>
              </a:ext>
            </a:extLst>
          </p:cNvPr>
          <p:cNvSpPr/>
          <p:nvPr/>
        </p:nvSpPr>
        <p:spPr>
          <a:xfrm>
            <a:off x="576197" y="2360087"/>
            <a:ext cx="200417" cy="3677928"/>
          </a:xfrm>
          <a:prstGeom prst="rect">
            <a:avLst/>
          </a:prstGeom>
          <a:solidFill>
            <a:srgbClr val="DADFE2">
              <a:alpha val="45098"/>
            </a:srgb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3300" b="0" i="0" u="none" strike="noStrike" cap="none" spc="0" normalizeH="0" baseline="0" dirty="0">
              <a:ln>
                <a:noFill/>
              </a:ln>
              <a:solidFill>
                <a:srgbClr val="DADFE2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C7909F-471A-6540-9AFC-4681CE884578}"/>
              </a:ext>
            </a:extLst>
          </p:cNvPr>
          <p:cNvSpPr txBox="1"/>
          <p:nvPr/>
        </p:nvSpPr>
        <p:spPr>
          <a:xfrm>
            <a:off x="4486364" y="6044386"/>
            <a:ext cx="7405196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900" i="1" dirty="0">
                <a:solidFill>
                  <a:srgbClr val="22497A"/>
                </a:solidFill>
                <a:latin typeface="Helvetica" pitchFamily="2" charset="0"/>
              </a:rPr>
              <a:t>*Other behaviour-science frameworks also can be used, such as the attention, belief formation, choice and determination (ABCD) framework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B13DFD2-CA38-574C-982E-4F78284593C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811" y="1443048"/>
            <a:ext cx="1103347" cy="1103347"/>
          </a:xfrm>
          <a:prstGeom prst="rect">
            <a:avLst/>
          </a:prstGeom>
        </p:spPr>
      </p:pic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1A9D08F-21F2-B34E-97A0-0CA291F69E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836369"/>
              </p:ext>
            </p:extLst>
          </p:nvPr>
        </p:nvGraphicFramePr>
        <p:xfrm>
          <a:off x="1338942" y="1455449"/>
          <a:ext cx="10330543" cy="45892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175658">
                  <a:extLst>
                    <a:ext uri="{9D8B030D-6E8A-4147-A177-3AD203B41FA5}">
                      <a16:colId xmlns:a16="http://schemas.microsoft.com/office/drawing/2014/main" val="4028716238"/>
                    </a:ext>
                  </a:extLst>
                </a:gridCol>
                <a:gridCol w="3757799">
                  <a:extLst>
                    <a:ext uri="{9D8B030D-6E8A-4147-A177-3AD203B41FA5}">
                      <a16:colId xmlns:a16="http://schemas.microsoft.com/office/drawing/2014/main" val="3680332889"/>
                    </a:ext>
                  </a:extLst>
                </a:gridCol>
                <a:gridCol w="5397086">
                  <a:extLst>
                    <a:ext uri="{9D8B030D-6E8A-4147-A177-3AD203B41FA5}">
                      <a16:colId xmlns:a16="http://schemas.microsoft.com/office/drawing/2014/main" val="3062459184"/>
                    </a:ext>
                  </a:extLst>
                </a:gridCol>
              </a:tblGrid>
              <a:tr h="398260">
                <a:tc>
                  <a:txBody>
                    <a:bodyPr/>
                    <a:lstStyle/>
                    <a:p>
                      <a:pPr algn="ctr"/>
                      <a:r>
                        <a:rPr lang="en-CA" sz="1200" b="0" dirty="0">
                          <a:solidFill>
                            <a:schemeClr val="tx1"/>
                          </a:solidFill>
                          <a:effectLst/>
                        </a:rPr>
                        <a:t>Questions</a:t>
                      </a:r>
                      <a:endParaRPr lang="en-CA" sz="1200" b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CCE5">
                        <a:alpha val="45098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sz="1200" b="0" dirty="0">
                          <a:solidFill>
                            <a:schemeClr val="tx1"/>
                          </a:solidFill>
                          <a:effectLst/>
                        </a:rPr>
                        <a:t>Prompts</a:t>
                      </a:r>
                      <a:endParaRPr lang="en-CA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CCE5">
                        <a:alpha val="45098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12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CCE5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991443"/>
                  </a:ext>
                </a:extLst>
              </a:tr>
              <a:tr h="55533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  <a:effectLst/>
                        </a:rPr>
                        <a:t>What types of decisions do they make?</a:t>
                      </a:r>
                      <a:endParaRPr lang="en-US" sz="1050" b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CCE5">
                        <a:alpha val="45098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800" dirty="0">
                          <a:solidFill>
                            <a:srgbClr val="1E252B"/>
                          </a:solidFill>
                          <a:effectLst/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Making decisions about their and their family’s well-being 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800" dirty="0">
                          <a:solidFill>
                            <a:srgbClr val="1E252B"/>
                          </a:solidFill>
                          <a:effectLst/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Spending their money on products and services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800" dirty="0">
                          <a:solidFill>
                            <a:srgbClr val="1E252B"/>
                          </a:solidFill>
                          <a:effectLst/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Volunteering their time and donating money to initiatives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800" dirty="0">
                          <a:solidFill>
                            <a:srgbClr val="1E252B"/>
                          </a:solidFill>
                          <a:effectLst/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Supporting politicians charged with addressing societal challenges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800" dirty="0">
                          <a:solidFill>
                            <a:srgbClr val="1E252B"/>
                          </a:solidFill>
                          <a:effectLst/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Advancing a narrow public interest, such as seeking a product recall for a product they purchased, better schooling for the type of school their children attend, and public payment for an expensive prescription drug for which a family member is now paying out-of-pocket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800" dirty="0">
                          <a:solidFill>
                            <a:srgbClr val="1E252B"/>
                          </a:solidFill>
                          <a:effectLst/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Advancing a broad public interest, such as improving consumer protection, education and healthcare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45098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endParaRPr lang="en-CA" sz="900" dirty="0">
                        <a:solidFill>
                          <a:srgbClr val="1E252B"/>
                        </a:solidFill>
                        <a:effectLst/>
                        <a:latin typeface="Helvetica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460757"/>
                  </a:ext>
                </a:extLst>
              </a:tr>
              <a:tr h="36816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CA" sz="1050" b="0" dirty="0">
                          <a:solidFill>
                            <a:schemeClr val="tx1"/>
                          </a:solidFill>
                          <a:effectLst/>
                        </a:rPr>
                        <a:t>Where and how are decisions made?</a:t>
                      </a:r>
                      <a:endParaRPr lang="en-CA" sz="1050" b="0" dirty="0">
                        <a:solidFill>
                          <a:schemeClr val="tx1"/>
                        </a:solidFill>
                        <a:effectLst/>
                        <a:latin typeface="Helvetica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CCE5">
                        <a:alpha val="45098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800" dirty="0">
                          <a:solidFill>
                            <a:srgbClr val="1E252B"/>
                          </a:solidFill>
                          <a:effectLst/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Can decide whether and how to take action on impulse, often as part of a learned, non-conscious process, or after reflection, as part of a deliberative, conscious process that can include finding and using evidence </a:t>
                      </a:r>
                      <a:endParaRPr lang="en-CA" sz="800" dirty="0">
                        <a:solidFill>
                          <a:srgbClr val="1E252B"/>
                        </a:solidFill>
                        <a:effectLst/>
                        <a:latin typeface="Helvetica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endParaRPr lang="en-CA" sz="900" dirty="0">
                        <a:solidFill>
                          <a:srgbClr val="1E252B"/>
                        </a:solidFill>
                        <a:effectLst/>
                        <a:latin typeface="Helvetica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78578962"/>
                  </a:ext>
                </a:extLst>
              </a:tr>
              <a:tr h="561844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CA" sz="1050" b="0" u="none" strike="noStrike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sym typeface="Arial"/>
                        </a:rPr>
                        <a:t>What factors may influence decision-making?</a:t>
                      </a:r>
                      <a:endParaRPr lang="en-CA" sz="1050" b="0" i="0" u="none" strike="noStrike" cap="none" spc="0" baseline="0" dirty="0">
                        <a:solidFill>
                          <a:schemeClr val="tx1"/>
                        </a:solidFill>
                        <a:effectLst/>
                        <a:uFillTx/>
                        <a:latin typeface="Helvetica" pitchFamily="2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CCE5">
                        <a:alpha val="45098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800" dirty="0">
                          <a:solidFill>
                            <a:srgbClr val="1E252B"/>
                          </a:solidFill>
                          <a:effectLst/>
                          <a:latin typeface="Helvetica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Need the opportunity, motivation and capability* to make a personal decision, take local action or build a social movement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800" dirty="0">
                          <a:solidFill>
                            <a:srgbClr val="1E252B"/>
                          </a:solidFill>
                          <a:effectLst/>
                          <a:latin typeface="Helvetica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Motivation and capability can be influenced by family and friends, social-media influencers, community leaders, and others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800" dirty="0">
                          <a:solidFill>
                            <a:srgbClr val="1E252B"/>
                          </a:solidFill>
                          <a:effectLst/>
                          <a:latin typeface="Helvetica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Some citizen-specific frameworks exist, such as the ‘Ottawa decision-support framework’ for patients, which includes decisional needs, decisional outcomes, and decision support that meets decisional needs and achieves decisional outcomes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45098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endParaRPr lang="en-CA" sz="900" dirty="0">
                        <a:solidFill>
                          <a:srgbClr val="1E252B"/>
                        </a:solidFill>
                        <a:effectLst/>
                        <a:latin typeface="Helvetica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754725"/>
                  </a:ext>
                </a:extLst>
              </a:tr>
              <a:tr h="583293">
                <a:tc>
                  <a:txBody>
                    <a:bodyPr/>
                    <a:lstStyle/>
                    <a:p>
                      <a:pPr marL="0" lvl="4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CA" sz="1050" b="0" u="none" strike="noStrike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sym typeface="Arial"/>
                        </a:rPr>
                        <a:t>What ‘structures’ may provide a way in for evidence (and for institutionalizing evidence support)</a:t>
                      </a:r>
                      <a:endParaRPr lang="en-CA" sz="1050" b="0" i="0" u="none" strike="noStrike" cap="none" spc="0" baseline="0" dirty="0">
                        <a:solidFill>
                          <a:schemeClr val="tx1"/>
                        </a:solidFill>
                        <a:effectLst/>
                        <a:uFillTx/>
                        <a:latin typeface="Helvetica" pitchFamily="2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CCE5">
                        <a:alpha val="45098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800" dirty="0">
                          <a:solidFill>
                            <a:srgbClr val="1E252B"/>
                          </a:solidFill>
                          <a:effectLst/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Regulatory frameworks that protect citizens from false or misleading advertising of products that claim to prevent, diagnose, cure, treat or mitigate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800" dirty="0">
                          <a:solidFill>
                            <a:srgbClr val="1E252B"/>
                          </a:solidFill>
                          <a:effectLst/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Social-accountability requirements such as citizen report cards, community monitoring, social audits, participatory budgeting, and citizen charters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800" dirty="0">
                          <a:solidFill>
                            <a:srgbClr val="1E252B"/>
                          </a:solidFill>
                          <a:effectLst/>
                          <a:latin typeface="Helvetica" pitchFamily="2" charset="0"/>
                          <a:ea typeface="Garamond" panose="02020404030301010803" pitchFamily="18" charset="0"/>
                          <a:cs typeface="Garamond" panose="02020404030301010803" pitchFamily="18" charset="0"/>
                        </a:rPr>
                        <a:t>Organizational and professional requirements to ensure citizens are provided with objective counsel and service in their interest and have access to an independent mechanism to address complaints (e.g., ombudsperson)</a:t>
                      </a:r>
                      <a:endParaRPr lang="en-CA" sz="800" dirty="0">
                        <a:solidFill>
                          <a:srgbClr val="1E252B"/>
                        </a:solidFill>
                        <a:effectLst/>
                        <a:latin typeface="Helvetica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endParaRPr lang="en-CA" sz="900" dirty="0">
                        <a:solidFill>
                          <a:srgbClr val="1E252B"/>
                        </a:solidFill>
                        <a:effectLst/>
                        <a:latin typeface="Helvetica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8619297"/>
                  </a:ext>
                </a:extLst>
              </a:tr>
              <a:tr h="1047217">
                <a:tc>
                  <a:txBody>
                    <a:bodyPr/>
                    <a:lstStyle/>
                    <a:p>
                      <a:pPr marL="0" lvl="4" indent="0" algn="ctr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CA" sz="1050" b="0" u="none" strike="noStrike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sym typeface="Arial"/>
                        </a:rPr>
                        <a:t>What ‘processes’ may provide a way in for evidence?</a:t>
                      </a:r>
                      <a:endParaRPr lang="en-CA" sz="1050" b="0" i="0" u="none" strike="noStrike" cap="none" spc="0" baseline="0" dirty="0">
                        <a:solidFill>
                          <a:schemeClr val="tx1"/>
                        </a:solidFill>
                        <a:effectLst/>
                        <a:uFillTx/>
                        <a:latin typeface="Helvetica" pitchFamily="2" charset="0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CCE5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800" b="0" i="0" u="none" strike="noStrike" cap="none" spc="0" baseline="0" dirty="0">
                          <a:solidFill>
                            <a:srgbClr val="1E252B"/>
                          </a:solidFill>
                          <a:effectLst/>
                          <a:uFillTx/>
                          <a:latin typeface="Helvetica" pitchFamily="2" charset="0"/>
                          <a:ea typeface="+mj-ea"/>
                          <a:cs typeface="+mn-cs"/>
                          <a:sym typeface="Arial"/>
                        </a:rPr>
                        <a:t>Decision aids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800" b="0" i="0" u="none" strike="noStrike" cap="none" spc="0" baseline="0" dirty="0">
                          <a:solidFill>
                            <a:srgbClr val="1E252B"/>
                          </a:solidFill>
                          <a:effectLst/>
                          <a:uFillTx/>
                          <a:latin typeface="Helvetica" pitchFamily="2" charset="0"/>
                          <a:ea typeface="+mj-ea"/>
                          <a:cs typeface="+mn-cs"/>
                          <a:sym typeface="Arial"/>
                        </a:rPr>
                        <a:t>Open-access publications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800" b="0" i="0" u="none" strike="noStrike" cap="none" spc="0" baseline="0" dirty="0">
                          <a:solidFill>
                            <a:srgbClr val="1E252B"/>
                          </a:solidFill>
                          <a:effectLst/>
                          <a:uFillTx/>
                          <a:latin typeface="Helvetica" pitchFamily="2" charset="0"/>
                          <a:ea typeface="+mj-ea"/>
                          <a:cs typeface="+mn-cs"/>
                          <a:sym typeface="Arial"/>
                        </a:rPr>
                        <a:t>Citizen-targeted plain-language communication of evidence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800" b="0" i="0" u="none" strike="noStrike" cap="none" spc="0" baseline="0" dirty="0">
                          <a:solidFill>
                            <a:srgbClr val="1E252B"/>
                          </a:solidFill>
                          <a:effectLst/>
                          <a:uFillTx/>
                          <a:latin typeface="Helvetica" pitchFamily="2" charset="0"/>
                          <a:ea typeface="+mj-ea"/>
                          <a:cs typeface="+mn-cs"/>
                          <a:sym typeface="Arial"/>
                        </a:rPr>
                        <a:t>Fact-checking services and misinformation trackers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800" b="0" i="0" u="none" strike="noStrike" cap="none" spc="0" baseline="0" dirty="0">
                          <a:solidFill>
                            <a:srgbClr val="1E252B"/>
                          </a:solidFill>
                          <a:effectLst/>
                          <a:uFillTx/>
                          <a:latin typeface="Helvetica" pitchFamily="2" charset="0"/>
                          <a:ea typeface="+mj-ea"/>
                          <a:cs typeface="+mn-cs"/>
                          <a:sym typeface="Arial"/>
                        </a:rPr>
                        <a:t>Media and information (including numeric) literacy training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800" b="0" i="0" u="none" strike="noStrike" cap="none" spc="0" baseline="0" dirty="0">
                          <a:solidFill>
                            <a:srgbClr val="1E252B"/>
                          </a:solidFill>
                          <a:effectLst/>
                          <a:uFillTx/>
                          <a:latin typeface="Helvetica" pitchFamily="2" charset="0"/>
                          <a:ea typeface="+mj-ea"/>
                          <a:cs typeface="+mn-cs"/>
                          <a:sym typeface="Arial"/>
                        </a:rPr>
                        <a:t>Trust-in-science initiatives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800" b="0" i="0" u="none" strike="noStrike" cap="none" spc="0" baseline="0" dirty="0">
                          <a:solidFill>
                            <a:srgbClr val="1E252B"/>
                          </a:solidFill>
                          <a:effectLst/>
                          <a:uFillTx/>
                          <a:latin typeface="Helvetica" pitchFamily="2" charset="0"/>
                          <a:ea typeface="+mj-ea"/>
                          <a:cs typeface="+mn-cs"/>
                          <a:sym typeface="Arial"/>
                        </a:rPr>
                        <a:t>Citizen-science initiatives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sz="800" b="0" i="0" u="none" strike="noStrike" cap="none" spc="0" baseline="0" dirty="0">
                          <a:solidFill>
                            <a:srgbClr val="1E252B"/>
                          </a:solidFill>
                          <a:effectLst/>
                          <a:uFillTx/>
                          <a:latin typeface="Helvetica" pitchFamily="2" charset="0"/>
                          <a:ea typeface="+mn-ea"/>
                          <a:cs typeface="+mn-cs"/>
                          <a:sym typeface="Arial"/>
                        </a:rPr>
                        <a:t>Co-design and co-production processes 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800" b="0" i="0" u="none" strike="noStrike" cap="none" spc="0" baseline="0" dirty="0">
                          <a:solidFill>
                            <a:srgbClr val="1E252B"/>
                          </a:solidFill>
                          <a:effectLst/>
                          <a:uFillTx/>
                          <a:latin typeface="Helvetica" pitchFamily="2" charset="0"/>
                          <a:ea typeface="+mn-ea"/>
                          <a:cs typeface="+mn-cs"/>
                          <a:sym typeface="Arial"/>
                        </a:rPr>
                        <a:t>Citizen panels and other deliberative processes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800" b="0" i="0" u="none" strike="noStrike" cap="none" spc="0" baseline="0" dirty="0">
                          <a:solidFill>
                            <a:srgbClr val="1E252B"/>
                          </a:solidFill>
                          <a:effectLst/>
                          <a:uFillTx/>
                          <a:latin typeface="Helvetica" pitchFamily="2" charset="0"/>
                          <a:ea typeface="+mn-ea"/>
                          <a:cs typeface="+mn-cs"/>
                          <a:sym typeface="Arial"/>
                        </a:rPr>
                        <a:t>Public consultation and engagement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800" b="0" i="0" u="none" strike="noStrike" cap="none" spc="0" baseline="0" dirty="0">
                          <a:solidFill>
                            <a:srgbClr val="1E252B"/>
                          </a:solidFill>
                          <a:effectLst/>
                          <a:uFillTx/>
                          <a:latin typeface="Helvetica" pitchFamily="2" charset="0"/>
                          <a:ea typeface="+mn-ea"/>
                          <a:cs typeface="+mn-cs"/>
                          <a:sym typeface="Arial"/>
                        </a:rPr>
                        <a:t>Media, social media (including algorithms), and podcasts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800" b="0" i="0" u="none" strike="noStrike" cap="none" spc="0" baseline="0" dirty="0">
                          <a:solidFill>
                            <a:srgbClr val="1E252B"/>
                          </a:solidFill>
                          <a:effectLst/>
                          <a:uFillTx/>
                          <a:latin typeface="Helvetica" pitchFamily="2" charset="0"/>
                          <a:ea typeface="+mn-ea"/>
                          <a:cs typeface="+mn-cs"/>
                          <a:sym typeface="Arial"/>
                        </a:rPr>
                        <a:t>Labels (called kitemarks in the UK) that signal the safety, quality or provenance of products and services (e.g., safe bicycle helmets or fair-trade coffee)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800" b="0" i="0" u="none" strike="noStrike" cap="none" spc="0" baseline="0" dirty="0">
                          <a:solidFill>
                            <a:srgbClr val="1E252B"/>
                          </a:solidFill>
                          <a:effectLst/>
                          <a:uFillTx/>
                          <a:latin typeface="Helvetica" pitchFamily="2" charset="0"/>
                          <a:ea typeface="+mn-ea"/>
                          <a:cs typeface="+mn-cs"/>
                          <a:sym typeface="Arial"/>
                        </a:rPr>
                        <a:t>Websites that provide reviews of products and services (organized by product or service category to enable ‘comparison shopping’)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800" b="0" i="0" u="none" strike="noStrike" cap="none" spc="0" baseline="0" dirty="0">
                          <a:solidFill>
                            <a:srgbClr val="1E252B"/>
                          </a:solidFill>
                          <a:effectLst/>
                          <a:uFillTx/>
                          <a:latin typeface="Helvetica" pitchFamily="2" charset="0"/>
                          <a:ea typeface="+mn-ea"/>
                          <a:cs typeface="+mn-cs"/>
                          <a:sym typeface="Arial"/>
                        </a:rPr>
                        <a:t>Websites that support ‘effective altruism’**</a:t>
                      </a:r>
                    </a:p>
                    <a:p>
                      <a:pPr marL="171450" lvl="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CA" sz="800" b="0" i="0" u="none" strike="noStrike" cap="none" spc="0" baseline="0" dirty="0">
                          <a:solidFill>
                            <a:srgbClr val="1E252B"/>
                          </a:solidFill>
                          <a:effectLst/>
                          <a:uFillTx/>
                          <a:latin typeface="Helvetica" pitchFamily="2" charset="0"/>
                          <a:ea typeface="+mn-ea"/>
                          <a:cs typeface="+mn-cs"/>
                          <a:sym typeface="Arial"/>
                        </a:rPr>
                        <a:t>Social movements </a:t>
                      </a:r>
                      <a:endParaRPr lang="en-CA" sz="800" b="0" i="0" u="none" strike="noStrike" cap="none" spc="0" baseline="0" dirty="0">
                        <a:solidFill>
                          <a:srgbClr val="1E252B"/>
                        </a:solidFill>
                        <a:effectLst/>
                        <a:uFillTx/>
                        <a:latin typeface="Helvetica" pitchFamily="2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</a:lnT>
                    <a:lnB w="19050" cap="flat" cmpd="sng" algn="ctr">
                      <a:solidFill>
                        <a:srgbClr val="6699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235402"/>
                  </a:ext>
                </a:extLst>
              </a:tr>
            </a:tbl>
          </a:graphicData>
        </a:graphic>
      </p:graphicFrame>
      <p:sp>
        <p:nvSpPr>
          <p:cNvPr id="18" name="Slide Number">
            <a:extLst>
              <a:ext uri="{FF2B5EF4-FFF2-40B4-BE49-F238E27FC236}">
                <a16:creationId xmlns:a16="http://schemas.microsoft.com/office/drawing/2014/main" id="{AC29877B-91C6-9F4F-A5F4-CCC042A42E82}"/>
              </a:ext>
            </a:extLst>
          </p:cNvPr>
          <p:cNvSpPr txBox="1">
            <a:spLocks/>
          </p:cNvSpPr>
          <p:nvPr/>
        </p:nvSpPr>
        <p:spPr>
          <a:xfrm>
            <a:off x="11527848" y="5826020"/>
            <a:ext cx="618565" cy="470648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pPr algn="r"/>
            <a:fld id="{86CB4B4D-7CA3-9044-876B-883B54F8677D}" type="slidenum">
              <a:rPr lang="en-CA" sz="2000" smtClean="0">
                <a:solidFill>
                  <a:srgbClr val="0F447C"/>
                </a:solidFill>
              </a:rPr>
              <a:pPr algn="r"/>
              <a:t>1</a:t>
            </a:fld>
            <a:endParaRPr lang="en-CA" sz="2000" dirty="0">
              <a:solidFill>
                <a:srgbClr val="0F447C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58FD06-744A-8D4A-9CAB-10FF5C24E420}"/>
              </a:ext>
            </a:extLst>
          </p:cNvPr>
          <p:cNvSpPr/>
          <p:nvPr/>
        </p:nvSpPr>
        <p:spPr>
          <a:xfrm>
            <a:off x="322683" y="512931"/>
            <a:ext cx="83554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000" b="1" dirty="0">
                <a:solidFill>
                  <a:srgbClr val="0F447C"/>
                </a:solidFill>
                <a:cs typeface="Arial" panose="020B0604020202020204" pitchFamily="34" charset="0"/>
              </a:rPr>
              <a:t>3.6 </a:t>
            </a:r>
            <a:r>
              <a:rPr lang="en-CA" sz="2000" dirty="0">
                <a:solidFill>
                  <a:srgbClr val="22497A"/>
                </a:solidFill>
                <a:latin typeface="Helvetica" pitchFamily="2" charset="0"/>
              </a:rPr>
              <a:t>Citizens and the context for their use of evidence</a:t>
            </a:r>
            <a:endParaRPr lang="en-CA" sz="2000" dirty="0">
              <a:solidFill>
                <a:srgbClr val="264878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57358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_Blank Presentation">
  <a:themeElements>
    <a:clrScheme name="Oct 26">
      <a:dk1>
        <a:srgbClr val="234776"/>
      </a:dk1>
      <a:lt1>
        <a:srgbClr val="FEFFFE"/>
      </a:lt1>
      <a:dk2>
        <a:srgbClr val="F0F3F5"/>
      </a:dk2>
      <a:lt2>
        <a:srgbClr val="F0F3F5"/>
      </a:lt2>
      <a:accent1>
        <a:srgbClr val="E8F6FA"/>
      </a:accent1>
      <a:accent2>
        <a:srgbClr val="8BD2E5"/>
      </a:accent2>
      <a:accent3>
        <a:srgbClr val="F0F3F5"/>
      </a:accent3>
      <a:accent4>
        <a:srgbClr val="F0F3F5"/>
      </a:accent4>
      <a:accent5>
        <a:srgbClr val="E8F6FA"/>
      </a:accent5>
      <a:accent6>
        <a:srgbClr val="234776"/>
      </a:accent6>
      <a:hlink>
        <a:srgbClr val="234776"/>
      </a:hlink>
      <a:folHlink>
        <a:srgbClr val="234776"/>
      </a:folHlink>
    </a:clrScheme>
    <a:fontScheme name="2_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_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_Blank Presentation">
  <a:themeElements>
    <a:clrScheme name="2_Blank Presentatio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2_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_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27018</TotalTime>
  <Words>487</Words>
  <Application>Microsoft Macintosh PowerPoint</Application>
  <PresentationFormat>Widescreen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 Light</vt:lpstr>
      <vt:lpstr>Helvetica</vt:lpstr>
      <vt:lpstr>Helvetica Neue</vt:lpstr>
      <vt:lpstr>2_Blank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COVID-END Advocating Working Group</dc:title>
  <dc:creator>Lavis, John</dc:creator>
  <cp:lastModifiedBy>Verma, Jennifer</cp:lastModifiedBy>
  <cp:revision>513</cp:revision>
  <cp:lastPrinted>2021-10-15T02:33:08Z</cp:lastPrinted>
  <dcterms:modified xsi:type="dcterms:W3CDTF">2021-12-14T16:36:02Z</dcterms:modified>
</cp:coreProperties>
</file>