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47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D6061-2096-4E97-A304-8A160885CB8D}" v="2" dt="2021-12-16T19:48:50.795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87D6061-2096-4E97-A304-8A160885CB8D}"/>
    <pc:docChg chg="modSld">
      <pc:chgData name="" userId="" providerId="" clId="Web-{387D6061-2096-4E97-A304-8A160885CB8D}" dt="2021-12-16T19:48:50.795" v="0" actId="20577"/>
      <pc:docMkLst>
        <pc:docMk/>
      </pc:docMkLst>
      <pc:sldChg chg="modSp">
        <pc:chgData name="" userId="" providerId="" clId="Web-{387D6061-2096-4E97-A304-8A160885CB8D}" dt="2021-12-16T19:48:50.795" v="0" actId="20577"/>
        <pc:sldMkLst>
          <pc:docMk/>
          <pc:sldMk cId="2676605038" sldId="747"/>
        </pc:sldMkLst>
        <pc:spChg chg="mod">
          <ac:chgData name="" userId="" providerId="" clId="Web-{387D6061-2096-4E97-A304-8A160885CB8D}" dt="2021-12-16T19:48:50.795" v="0" actId="20577"/>
          <ac:spMkLst>
            <pc:docMk/>
            <pc:sldMk cId="2676605038" sldId="747"/>
            <ac:spMk id="70" creationId="{0B0E961F-3CF9-A849-A6DE-D1560589D79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23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09600" y="1143000"/>
            <a:ext cx="401108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/>
          </p:nvPr>
        </p:nvSpPr>
        <p:spPr>
          <a:xfrm>
            <a:off x="4766733" y="1143003"/>
            <a:ext cx="6815667" cy="49831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09601" y="2305053"/>
            <a:ext cx="4011087" cy="38211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93A6AFA1-142E-3C43-8F07-F67566ED81C7}"/>
              </a:ext>
            </a:extLst>
          </p:cNvPr>
          <p:cNvSpPr/>
          <p:nvPr/>
        </p:nvSpPr>
        <p:spPr>
          <a:xfrm>
            <a:off x="10312392" y="1354260"/>
            <a:ext cx="1746971" cy="1384995"/>
          </a:xfrm>
          <a:prstGeom prst="rect">
            <a:avLst/>
          </a:prstGeom>
          <a:solidFill>
            <a:srgbClr val="D9E0E3">
              <a:alpha val="53986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254777"/>
                </a:solidFill>
              </a:rPr>
              <a:t>Forms of evidence that were more typically encountered by COVID-19 decision-makers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8317128-C33B-654B-BCDA-93CF890F9CEE}"/>
              </a:ext>
            </a:extLst>
          </p:cNvPr>
          <p:cNvCxnSpPr>
            <a:cxnSpLocks/>
          </p:cNvCxnSpPr>
          <p:nvPr/>
        </p:nvCxnSpPr>
        <p:spPr>
          <a:xfrm>
            <a:off x="6096000" y="1305492"/>
            <a:ext cx="0" cy="4889433"/>
          </a:xfrm>
          <a:prstGeom prst="line">
            <a:avLst/>
          </a:prstGeom>
          <a:ln w="28575">
            <a:solidFill>
              <a:schemeClr val="accent2">
                <a:shade val="95000"/>
                <a:satMod val="104999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F361332-C2C0-BB49-BA92-DE161465B32F}"/>
              </a:ext>
            </a:extLst>
          </p:cNvPr>
          <p:cNvSpPr txBox="1"/>
          <p:nvPr/>
        </p:nvSpPr>
        <p:spPr>
          <a:xfrm>
            <a:off x="8020050" y="2975606"/>
            <a:ext cx="425450" cy="415378"/>
          </a:xfrm>
          <a:prstGeom prst="rect">
            <a:avLst/>
          </a:prstGeom>
          <a:solidFill>
            <a:schemeClr val="accent3">
              <a:lumOff val="44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559691-5929-904C-B583-3B3CCA369495}"/>
              </a:ext>
            </a:extLst>
          </p:cNvPr>
          <p:cNvSpPr/>
          <p:nvPr/>
        </p:nvSpPr>
        <p:spPr>
          <a:xfrm>
            <a:off x="4087769" y="1354260"/>
            <a:ext cx="1876258" cy="1554272"/>
          </a:xfrm>
          <a:prstGeom prst="rect">
            <a:avLst/>
          </a:prstGeom>
          <a:solidFill>
            <a:srgbClr val="D9E0E3">
              <a:alpha val="53986"/>
            </a:srgb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254777"/>
                </a:solidFill>
              </a:rPr>
              <a:t>‘Other things’ than best evidence that were more typically encountered by COVID-19 decision-makers </a:t>
            </a:r>
          </a:p>
          <a:p>
            <a:pPr algn="ctr"/>
            <a:r>
              <a:rPr lang="en-US" sz="1100" dirty="0">
                <a:solidFill>
                  <a:srgbClr val="254777"/>
                </a:solidFill>
              </a:rPr>
              <a:t>(&amp; potential risk)</a:t>
            </a:r>
            <a:endParaRPr lang="en-CA" sz="1100" dirty="0">
              <a:solidFill>
                <a:srgbClr val="0F4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EC752B-251C-AD43-938B-23EB4C72E4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380" y="1116349"/>
            <a:ext cx="3708271" cy="50037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4DD3A56-068A-FF46-8BF6-3E37037C2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867" y="1234606"/>
            <a:ext cx="3613647" cy="5030107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AD9BF73F-6A70-EC45-A194-6E3BBE3191C1}"/>
              </a:ext>
            </a:extLst>
          </p:cNvPr>
          <p:cNvSpPr/>
          <p:nvPr/>
        </p:nvSpPr>
        <p:spPr>
          <a:xfrm>
            <a:off x="701112" y="3284705"/>
            <a:ext cx="19647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Single study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2048A1-7558-EB45-AEED-C957B3A94FE8}"/>
              </a:ext>
            </a:extLst>
          </p:cNvPr>
          <p:cNvSpPr/>
          <p:nvPr/>
        </p:nvSpPr>
        <p:spPr>
          <a:xfrm>
            <a:off x="701112" y="3793082"/>
            <a:ext cx="16181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Expert opinion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896A289-8223-4E44-954F-0CC87AA3E6EF}"/>
              </a:ext>
            </a:extLst>
          </p:cNvPr>
          <p:cNvSpPr/>
          <p:nvPr/>
        </p:nvSpPr>
        <p:spPr>
          <a:xfrm>
            <a:off x="701112" y="4319855"/>
            <a:ext cx="16181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Expert panel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338ACE-8686-7C4C-97D0-A9BBFD7E1586}"/>
              </a:ext>
            </a:extLst>
          </p:cNvPr>
          <p:cNvSpPr/>
          <p:nvPr/>
        </p:nvSpPr>
        <p:spPr>
          <a:xfrm>
            <a:off x="701112" y="4835488"/>
            <a:ext cx="16181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Jurisdictional scan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85DF595-2C22-D048-A682-D8F0A3778E2F}"/>
              </a:ext>
            </a:extLst>
          </p:cNvPr>
          <p:cNvSpPr/>
          <p:nvPr/>
        </p:nvSpPr>
        <p:spPr>
          <a:xfrm>
            <a:off x="2768709" y="3271568"/>
            <a:ext cx="16181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Best evidence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78D37EE-768E-074C-927E-915FC6CB0419}"/>
              </a:ext>
            </a:extLst>
          </p:cNvPr>
          <p:cNvSpPr/>
          <p:nvPr/>
        </p:nvSpPr>
        <p:spPr>
          <a:xfrm>
            <a:off x="6962668" y="4217407"/>
            <a:ext cx="16181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Data analytics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B0E961F-3CF9-A849-A6DE-D1560589D795}"/>
              </a:ext>
            </a:extLst>
          </p:cNvPr>
          <p:cNvSpPr/>
          <p:nvPr/>
        </p:nvSpPr>
        <p:spPr>
          <a:xfrm>
            <a:off x="6962668" y="4712650"/>
            <a:ext cx="1618189" cy="24622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Modeling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CB5B4A0-FCA6-E64D-9501-814E83637C2E}"/>
              </a:ext>
            </a:extLst>
          </p:cNvPr>
          <p:cNvSpPr/>
          <p:nvPr/>
        </p:nvSpPr>
        <p:spPr>
          <a:xfrm>
            <a:off x="6962668" y="5207263"/>
            <a:ext cx="16181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Evaluation 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142FBB4-A8A4-084D-853A-E6C1B2A35C4D}"/>
              </a:ext>
            </a:extLst>
          </p:cNvPr>
          <p:cNvSpPr/>
          <p:nvPr/>
        </p:nvSpPr>
        <p:spPr>
          <a:xfrm>
            <a:off x="8961695" y="2214051"/>
            <a:ext cx="19647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Qualitative insights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B8B1FA3-0492-A94D-83D9-ACA179693AD6}"/>
              </a:ext>
            </a:extLst>
          </p:cNvPr>
          <p:cNvSpPr/>
          <p:nvPr/>
        </p:nvSpPr>
        <p:spPr>
          <a:xfrm>
            <a:off x="8961695" y="2711918"/>
            <a:ext cx="16181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Evidence synthesis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09DDCEB-DE51-A843-BDD5-A3AAD9A49662}"/>
              </a:ext>
            </a:extLst>
          </p:cNvPr>
          <p:cNvSpPr/>
          <p:nvPr/>
        </p:nvSpPr>
        <p:spPr>
          <a:xfrm>
            <a:off x="8961695" y="3207161"/>
            <a:ext cx="19647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Technology assessment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4A5BF15-8154-704C-B8C0-6DCCEC8687A3}"/>
              </a:ext>
            </a:extLst>
          </p:cNvPr>
          <p:cNvSpPr/>
          <p:nvPr/>
        </p:nvSpPr>
        <p:spPr>
          <a:xfrm>
            <a:off x="8961695" y="3701774"/>
            <a:ext cx="16181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Guidelines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A47F414-5207-2144-A4C6-8384DBCA3477}"/>
              </a:ext>
            </a:extLst>
          </p:cNvPr>
          <p:cNvSpPr/>
          <p:nvPr/>
        </p:nvSpPr>
        <p:spPr>
          <a:xfrm>
            <a:off x="8961695" y="1589043"/>
            <a:ext cx="19647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40"/>
              </a:lnSpc>
            </a:pPr>
            <a:r>
              <a:rPr lang="en-US" sz="1000" dirty="0">
                <a:solidFill>
                  <a:schemeClr val="tx1"/>
                </a:solidFill>
              </a:rPr>
              <a:t>Behavioural /</a:t>
            </a:r>
          </a:p>
          <a:p>
            <a:pPr>
              <a:lnSpc>
                <a:spcPts val="1240"/>
              </a:lnSpc>
            </a:pPr>
            <a:r>
              <a:rPr lang="en-US" sz="1000" dirty="0">
                <a:solidFill>
                  <a:schemeClr val="tx1"/>
                </a:solidFill>
              </a:rPr>
              <a:t>implementation</a:t>
            </a:r>
          </a:p>
          <a:p>
            <a:pPr>
              <a:lnSpc>
                <a:spcPts val="1240"/>
              </a:lnSpc>
            </a:pPr>
            <a:r>
              <a:rPr lang="en-US" sz="1000" dirty="0">
                <a:solidFill>
                  <a:schemeClr val="tx1"/>
                </a:solidFill>
              </a:rPr>
              <a:t>research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3EC533-0DF4-F04D-905B-50294DD4FF68}"/>
              </a:ext>
            </a:extLst>
          </p:cNvPr>
          <p:cNvSpPr/>
          <p:nvPr/>
        </p:nvSpPr>
        <p:spPr>
          <a:xfrm>
            <a:off x="7225689" y="2646235"/>
            <a:ext cx="131312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700" i="1" dirty="0">
                <a:solidFill>
                  <a:srgbClr val="1E252B"/>
                </a:solidFill>
              </a:rPr>
              <a:t>(developed</a:t>
            </a:r>
          </a:p>
          <a:p>
            <a:pPr algn="r"/>
            <a:r>
              <a:rPr lang="en-US" sz="700" i="1" dirty="0">
                <a:solidFill>
                  <a:srgbClr val="1E252B"/>
                </a:solidFill>
              </a:rPr>
              <a:t>using a robust</a:t>
            </a:r>
          </a:p>
          <a:p>
            <a:pPr algn="r"/>
            <a:r>
              <a:rPr lang="en-US" sz="700" i="1" dirty="0">
                <a:solidFill>
                  <a:srgbClr val="1E252B"/>
                </a:solidFill>
              </a:rPr>
              <a:t>process)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87E168E-CDF9-4342-93E6-E2CBACF07F8F}"/>
              </a:ext>
            </a:extLst>
          </p:cNvPr>
          <p:cNvSpPr/>
          <p:nvPr/>
        </p:nvSpPr>
        <p:spPr>
          <a:xfrm>
            <a:off x="7083236" y="3618233"/>
            <a:ext cx="131312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700" i="1" dirty="0">
                <a:solidFill>
                  <a:srgbClr val="1E252B"/>
                </a:solidFill>
              </a:rPr>
              <a:t>(developed</a:t>
            </a:r>
          </a:p>
          <a:p>
            <a:pPr algn="r"/>
            <a:r>
              <a:rPr lang="en-US" sz="700" i="1" dirty="0">
                <a:solidFill>
                  <a:srgbClr val="1E252B"/>
                </a:solidFill>
              </a:rPr>
              <a:t>using a robust</a:t>
            </a:r>
          </a:p>
          <a:p>
            <a:pPr algn="r"/>
            <a:r>
              <a:rPr lang="en-US" sz="700" i="1" dirty="0">
                <a:solidFill>
                  <a:srgbClr val="1E252B"/>
                </a:solidFill>
              </a:rPr>
              <a:t>process)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F7AF38C-4F87-0A42-8AEE-F60339CACCA9}"/>
              </a:ext>
            </a:extLst>
          </p:cNvPr>
          <p:cNvSpPr/>
          <p:nvPr/>
        </p:nvSpPr>
        <p:spPr>
          <a:xfrm>
            <a:off x="3822723" y="3971307"/>
            <a:ext cx="2211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1E252B"/>
                </a:solidFill>
              </a:rPr>
              <a:t>Risk of ‘hubcap chasing’ unless each study was quality assessed and then either considered as local (national or sub-national) evidence or put in the context of a living (global) evidence synthesis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8F28244-85AF-664F-81B8-C6F21C044E41}"/>
              </a:ext>
            </a:extLst>
          </p:cNvPr>
          <p:cNvSpPr/>
          <p:nvPr/>
        </p:nvSpPr>
        <p:spPr>
          <a:xfrm>
            <a:off x="3810316" y="4547709"/>
            <a:ext cx="2173717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1E252B"/>
                </a:solidFill>
              </a:rPr>
              <a:t>Risk of ‘squeaky wheel getting the grease’ unless the expert was asked to share the quality-assessed evidence syntheses on which their opinion was based or to focus on what specific evidence syntheses mean for a given jurisdiction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2112808-BD67-D741-9544-50A2B3C99888}"/>
              </a:ext>
            </a:extLst>
          </p:cNvPr>
          <p:cNvSpPr/>
          <p:nvPr/>
        </p:nvSpPr>
        <p:spPr>
          <a:xfrm>
            <a:off x="3823352" y="5169356"/>
            <a:ext cx="221194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1E252B"/>
                </a:solidFill>
              </a:rPr>
              <a:t>Risk</a:t>
            </a:r>
            <a:r>
              <a:rPr lang="en-CA" sz="700" dirty="0">
                <a:solidFill>
                  <a:srgbClr val="1E252B"/>
                </a:solidFill>
              </a:rPr>
              <a:t> of GOBSATT (or ‘good old boys sitting around the table’) unless the panel members were asked to share their evidence (as above) or were supported by a robust guideline-development process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539644D-F5DD-DC44-8C5D-D4C32390C50C}"/>
              </a:ext>
            </a:extLst>
          </p:cNvPr>
          <p:cNvSpPr/>
          <p:nvPr/>
        </p:nvSpPr>
        <p:spPr>
          <a:xfrm>
            <a:off x="3822723" y="5860862"/>
            <a:ext cx="21737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1E252B"/>
                </a:solidFill>
              </a:rPr>
              <a:t>Risk of ‘group think’ unless jurisdictions shared their supporting evidence or plans for generating it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1C04BF2-197F-9846-A410-3EAEB86324DF}"/>
              </a:ext>
            </a:extLst>
          </p:cNvPr>
          <p:cNvSpPr/>
          <p:nvPr/>
        </p:nvSpPr>
        <p:spPr>
          <a:xfrm>
            <a:off x="3534740" y="4079544"/>
            <a:ext cx="269542" cy="269542"/>
          </a:xfrm>
          <a:prstGeom prst="ellipse">
            <a:avLst/>
          </a:prstGeom>
          <a:solidFill>
            <a:srgbClr val="8DD2E5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51D39FCF-8C6A-8641-A7CD-3B622901E1C6}"/>
              </a:ext>
            </a:extLst>
          </p:cNvPr>
          <p:cNvSpPr/>
          <p:nvPr/>
        </p:nvSpPr>
        <p:spPr>
          <a:xfrm>
            <a:off x="3543161" y="4673164"/>
            <a:ext cx="269542" cy="269542"/>
          </a:xfrm>
          <a:prstGeom prst="ellipse">
            <a:avLst/>
          </a:prstGeom>
          <a:solidFill>
            <a:srgbClr val="FFC057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31E3A741-A396-6E4F-B96C-3E01CE222216}"/>
              </a:ext>
            </a:extLst>
          </p:cNvPr>
          <p:cNvSpPr/>
          <p:nvPr/>
        </p:nvSpPr>
        <p:spPr>
          <a:xfrm>
            <a:off x="3534740" y="5319356"/>
            <a:ext cx="269542" cy="269542"/>
          </a:xfrm>
          <a:prstGeom prst="ellipse">
            <a:avLst/>
          </a:prstGeom>
          <a:solidFill>
            <a:srgbClr val="CC76A6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3B923FC4-F46D-CB4F-BB62-CC91F24A78DA}"/>
              </a:ext>
            </a:extLst>
          </p:cNvPr>
          <p:cNvSpPr/>
          <p:nvPr/>
        </p:nvSpPr>
        <p:spPr>
          <a:xfrm>
            <a:off x="3534740" y="5865227"/>
            <a:ext cx="269542" cy="269542"/>
          </a:xfrm>
          <a:prstGeom prst="ellipse">
            <a:avLst/>
          </a:prstGeom>
          <a:solidFill>
            <a:srgbClr val="99CC66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05" name="Slide Number">
            <a:extLst>
              <a:ext uri="{FF2B5EF4-FFF2-40B4-BE49-F238E27FC236}">
                <a16:creationId xmlns:a16="http://schemas.microsoft.com/office/drawing/2014/main" id="{584139D0-0950-CA46-9536-2DDDC848C9AD}"/>
              </a:ext>
            </a:extLst>
          </p:cNvPr>
          <p:cNvSpPr txBox="1">
            <a:spLocks/>
          </p:cNvSpPr>
          <p:nvPr/>
        </p:nvSpPr>
        <p:spPr>
          <a:xfrm>
            <a:off x="11527849" y="5800298"/>
            <a:ext cx="579534" cy="440950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2DE88FD-5621-D649-A7E2-E488D5571A37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4.13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Weaknesses in many COVID-19 evidence-support systems</a:t>
            </a:r>
          </a:p>
        </p:txBody>
      </p:sp>
    </p:spTree>
    <p:extLst>
      <p:ext uri="{BB962C8B-B14F-4D97-AF65-F5344CB8AC3E}">
        <p14:creationId xmlns:p14="http://schemas.microsoft.com/office/powerpoint/2010/main" val="267660503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206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514</cp:revision>
  <cp:lastPrinted>2021-10-15T02:33:08Z</cp:lastPrinted>
  <dcterms:modified xsi:type="dcterms:W3CDTF">2021-12-16T19:48:51Z</dcterms:modified>
</cp:coreProperties>
</file>