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sldIdLst>
    <p:sldId id="1071" r:id="rId2"/>
    <p:sldId id="1019" r:id="rId3"/>
    <p:sldId id="1097" r:id="rId4"/>
    <p:sldId id="1098" r:id="rId5"/>
    <p:sldId id="1023" r:id="rId6"/>
    <p:sldId id="1066" r:id="rId7"/>
    <p:sldId id="1060" r:id="rId8"/>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FEB714"/>
    <a:srgbClr val="FFC057"/>
    <a:srgbClr val="6AA855"/>
    <a:srgbClr val="CC76A6"/>
    <a:srgbClr val="6FC0D3"/>
    <a:srgbClr val="8DD2E5"/>
    <a:srgbClr val="8DC758"/>
    <a:srgbClr val="99CC67"/>
    <a:srgbClr val="E7EDF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99" autoAdjust="0"/>
    <p:restoredTop sz="95707" autoAdjust="0"/>
  </p:normalViewPr>
  <p:slideViewPr>
    <p:cSldViewPr snapToGrid="0" snapToObjects="1">
      <p:cViewPr varScale="1">
        <p:scale>
          <a:sx n="128" d="100"/>
          <a:sy n="128" d="100"/>
        </p:scale>
        <p:origin x="464" y="184"/>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2/10/23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3212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026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87233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026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5</a:t>
            </a:fld>
            <a:endParaRPr lang="en-US" dirty="0"/>
          </a:p>
        </p:txBody>
      </p:sp>
    </p:spTree>
    <p:extLst>
      <p:ext uri="{BB962C8B-B14F-4D97-AF65-F5344CB8AC3E}">
        <p14:creationId xmlns:p14="http://schemas.microsoft.com/office/powerpoint/2010/main" val="1563899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768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9058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cstate="email">
            <a:alphaModFix amt="10000"/>
            <a:extLst>
              <a:ext uri="{28A0092B-C50C-407E-A947-70E740481C1C}">
                <a14:useLocalDpi xmlns:a14="http://schemas.microsoft.com/office/drawing/2010/main"/>
              </a:ext>
            </a:extLst>
          </a:blip>
          <a:srcRect/>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email">
            <a:grayscl/>
            <a:extLst>
              <a:ext uri="{28A0092B-C50C-407E-A947-70E740481C1C}">
                <a14:useLocalDpi xmlns:a14="http://schemas.microsoft.com/office/drawing/2010/main"/>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email">
            <a:grayscl/>
            <a:extLst>
              <a:ext uri="{28A0092B-C50C-407E-A947-70E740481C1C}">
                <a14:useLocalDpi xmlns:a14="http://schemas.microsoft.com/office/drawing/2010/main"/>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email">
            <a:grayscl/>
            <a:extLst>
              <a:ext uri="{28A0092B-C50C-407E-A947-70E740481C1C}">
                <a14:useLocalDpi xmlns:a14="http://schemas.microsoft.com/office/drawing/2010/main"/>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emf"/><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png"/></Relationships>
</file>

<file path=ppt/slides/_rels/slide5.xml.rels><?xml version="1.0" encoding="UTF-8" standalone="yes"?>
<Relationships xmlns="http://schemas.openxmlformats.org/package/2006/relationships"><Relationship Id="rId3" Type="http://schemas.openxmlformats.org/officeDocument/2006/relationships/image" Target="../media/image39.emf"/><Relationship Id="rId7" Type="http://schemas.openxmlformats.org/officeDocument/2006/relationships/image" Target="../media/image4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6.xml.rels><?xml version="1.0" encoding="UTF-8" standalone="yes"?>
<Relationships xmlns="http://schemas.openxmlformats.org/package/2006/relationships"><Relationship Id="rId8" Type="http://schemas.openxmlformats.org/officeDocument/2006/relationships/image" Target="../media/image49.png"/><Relationship Id="rId13" Type="http://schemas.openxmlformats.org/officeDocument/2006/relationships/image" Target="../media/image28.png"/><Relationship Id="rId3" Type="http://schemas.openxmlformats.org/officeDocument/2006/relationships/image" Target="../media/image44.png"/><Relationship Id="rId7" Type="http://schemas.openxmlformats.org/officeDocument/2006/relationships/image" Target="../media/image48.png"/><Relationship Id="rId12" Type="http://schemas.openxmlformats.org/officeDocument/2006/relationships/image" Target="../media/image27.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47.png"/><Relationship Id="rId11" Type="http://schemas.openxmlformats.org/officeDocument/2006/relationships/image" Target="../media/image26.png"/><Relationship Id="rId5" Type="http://schemas.openxmlformats.org/officeDocument/2006/relationships/image" Target="../media/image46.png"/><Relationship Id="rId10" Type="http://schemas.openxmlformats.org/officeDocument/2006/relationships/image" Target="../media/image51.png"/><Relationship Id="rId4" Type="http://schemas.openxmlformats.org/officeDocument/2006/relationships/image" Target="../media/image45.png"/><Relationship Id="rId9" Type="http://schemas.openxmlformats.org/officeDocument/2006/relationships/image" Target="../media/image50.png"/></Relationships>
</file>

<file path=ppt/slides/_rels/slide7.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30.png"/><Relationship Id="rId7" Type="http://schemas.openxmlformats.org/officeDocument/2006/relationships/image" Target="../media/image55.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54.png"/><Relationship Id="rId5" Type="http://schemas.openxmlformats.org/officeDocument/2006/relationships/image" Target="../media/image53.png"/><Relationship Id="rId10" Type="http://schemas.openxmlformats.org/officeDocument/2006/relationships/image" Target="../media/image58.png"/><Relationship Id="rId4" Type="http://schemas.openxmlformats.org/officeDocument/2006/relationships/image" Target="../media/image52.png"/><Relationship Id="rId9" Type="http://schemas.openxmlformats.org/officeDocument/2006/relationships/image" Target="../media/image5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C38AE5F-99C6-CD0A-2DB7-0531942C849E}"/>
              </a:ext>
            </a:extLst>
          </p:cNvPr>
          <p:cNvSpPr txBox="1"/>
          <p:nvPr/>
        </p:nvSpPr>
        <p:spPr>
          <a:xfrm>
            <a:off x="5036671" y="4029917"/>
            <a:ext cx="7132192" cy="2523768"/>
          </a:xfrm>
          <a:prstGeom prst="rect">
            <a:avLst/>
          </a:prstGeom>
          <a:noFill/>
        </p:spPr>
        <p:txBody>
          <a:bodyPr wrap="square">
            <a:spAutoFit/>
          </a:bodyPr>
          <a:lstStyle/>
          <a:p>
            <a:pPr marL="177800" marR="0" lvl="0" algn="l" defTabSz="609585" rtl="0" eaLnBrk="1" fontAlgn="auto" latinLnBrk="0" hangingPunct="1">
              <a:lnSpc>
                <a:spcPct val="100000"/>
              </a:lnSpc>
              <a:spcBef>
                <a:spcPts val="0"/>
              </a:spcBef>
              <a:spcAft>
                <a:spcPts val="0"/>
              </a:spcAft>
              <a:buClrTx/>
              <a:buSzTx/>
              <a:tabLst/>
              <a:defRPr/>
            </a:pPr>
            <a:r>
              <a:rPr lang="en-CA" sz="1700" dirty="0">
                <a:solidFill>
                  <a:srgbClr val="254776"/>
                </a:solidFill>
                <a:latin typeface="Arial" panose="020B0604020202020204" pitchFamily="34" charset="0"/>
                <a:cs typeface="Arial" panose="020B0604020202020204" pitchFamily="34" charset="0"/>
              </a:rPr>
              <a:t>Underpinning these three priorities is the growing recognition of how evidence can be used to address societal challenges </a:t>
            </a:r>
          </a:p>
          <a:p>
            <a:pPr marL="177800" marR="0" lvl="0" algn="l" defTabSz="609585" rtl="0" eaLnBrk="1" fontAlgn="auto" latinLnBrk="0" hangingPunct="1">
              <a:lnSpc>
                <a:spcPct val="100000"/>
              </a:lnSpc>
              <a:spcBef>
                <a:spcPts val="0"/>
              </a:spcBef>
              <a:spcAft>
                <a:spcPts val="0"/>
              </a:spcAft>
              <a:buClrTx/>
              <a:buSzTx/>
              <a:tabLst/>
              <a:defRPr/>
            </a:pPr>
            <a:r>
              <a:rPr lang="en-CA" sz="1300" dirty="0">
                <a:solidFill>
                  <a:srgbClr val="254776"/>
                </a:solidFill>
                <a:latin typeface="Arial" panose="020B0604020202020204" pitchFamily="34" charset="0"/>
                <a:cs typeface="Arial" panose="020B0604020202020204" pitchFamily="34" charset="0"/>
              </a:rPr>
              <a:t>(as well as about the many other steps needed to support citizens)</a:t>
            </a:r>
          </a:p>
          <a:p>
            <a:pPr marL="177800" marR="0" lvl="0" algn="l" defTabSz="609585" rtl="0" eaLnBrk="1" fontAlgn="auto" latinLnBrk="0" hangingPunct="1">
              <a:lnSpc>
                <a:spcPct val="100000"/>
              </a:lnSpc>
              <a:spcBef>
                <a:spcPts val="0"/>
              </a:spcBef>
              <a:spcAft>
                <a:spcPts val="0"/>
              </a:spcAft>
              <a:buClrTx/>
              <a:buSzTx/>
              <a:tabLst/>
              <a:defRPr/>
            </a:pPr>
            <a:endParaRPr lang="en-CA" sz="6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r>
              <a:rPr lang="en-CA" sz="1100" dirty="0">
                <a:solidFill>
                  <a:srgbClr val="254776"/>
                </a:solidFill>
                <a:latin typeface="Arial" panose="020B0604020202020204" pitchFamily="34" charset="0"/>
                <a:cs typeface="Arial" panose="020B0604020202020204" pitchFamily="34" charset="0"/>
              </a:rPr>
              <a:t>Respond to decision-makers’ questions </a:t>
            </a:r>
            <a:r>
              <a:rPr lang="en-US" sz="1100" dirty="0">
                <a:solidFill>
                  <a:srgbClr val="254776"/>
                </a:solidFill>
                <a:latin typeface="Arial" panose="020B0604020202020204" pitchFamily="34" charset="0"/>
                <a:cs typeface="Arial" panose="020B0604020202020204" pitchFamily="34" charset="0"/>
              </a:rPr>
              <a:t>with the right mix of forms of evidence (versus select forms of evidence) </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719138" lvl="1" indent="-271463">
              <a:buFont typeface="Courier New" panose="02070309020205020404" pitchFamily="49" charset="0"/>
              <a:buChar char="o"/>
              <a:defRPr/>
            </a:pPr>
            <a:r>
              <a:rPr lang="en-CA" sz="1100" dirty="0">
                <a:solidFill>
                  <a:srgbClr val="254776"/>
                </a:solidFill>
                <a:latin typeface="Arial" panose="020B0604020202020204" pitchFamily="34" charset="0"/>
                <a:cs typeface="Arial" panose="020B0604020202020204" pitchFamily="34" charset="0"/>
              </a:rPr>
              <a:t>Match the forms of domestic evidence to the right step in the decision-making process</a:t>
            </a:r>
          </a:p>
          <a:p>
            <a:pPr marL="719138" lvl="1" indent="-271463">
              <a:buFont typeface="Courier New" panose="02070309020205020404" pitchFamily="49" charset="0"/>
              <a:buChar char="o"/>
              <a:defRPr/>
            </a:pPr>
            <a:r>
              <a:rPr lang="en-CA" sz="1100" dirty="0">
                <a:solidFill>
                  <a:srgbClr val="254776"/>
                </a:solidFill>
                <a:latin typeface="Arial" panose="020B0604020202020204" pitchFamily="34" charset="0"/>
                <a:cs typeface="Arial" panose="020B0604020202020204" pitchFamily="34" charset="0"/>
              </a:rPr>
              <a:t>Combine </a:t>
            </a:r>
            <a:r>
              <a:rPr lang="en-US" sz="1100" dirty="0">
                <a:solidFill>
                  <a:srgbClr val="254776"/>
                </a:solidFill>
                <a:latin typeface="Arial" panose="020B0604020202020204" pitchFamily="34" charset="0"/>
                <a:cs typeface="Arial" panose="020B0604020202020204" pitchFamily="34" charset="0"/>
              </a:rPr>
              <a:t>domestic evidence (what has been learned in our country) and global evidence (what has been learned from around the world, including how it varies by groups and contexts), the latter of which is enabled by the global evidence architecture (e.g., Campbell and Cochrane)</a:t>
            </a:r>
          </a:p>
          <a:p>
            <a:pPr marL="463550" indent="-285750">
              <a:buFont typeface="Arial" panose="020B0604020202020204" pitchFamily="34" charset="0"/>
              <a:buChar char="•"/>
              <a:defRPr/>
            </a:pPr>
            <a:r>
              <a:rPr lang="en-US" sz="1100" dirty="0">
                <a:solidFill>
                  <a:srgbClr val="254776"/>
                </a:solidFill>
                <a:latin typeface="Arial" panose="020B0604020202020204" pitchFamily="34" charset="0"/>
                <a:cs typeface="Arial" panose="020B0604020202020204" pitchFamily="34" charset="0"/>
              </a:rPr>
              <a:t>Embed evidence in cycles of rapid learning and improvement</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r>
              <a:rPr lang="en-US" sz="1100" dirty="0">
                <a:solidFill>
                  <a:srgbClr val="254776"/>
                </a:solidFill>
                <a:latin typeface="Arial" panose="020B0604020202020204" pitchFamily="34" charset="0"/>
                <a:cs typeface="Arial" panose="020B0604020202020204" pitchFamily="34" charset="0"/>
              </a:rPr>
              <a:t>Use ‘best evidence’ (versus ‘other things’)</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endParaRPr kumimoji="0" lang="en-CA" sz="13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buFont typeface="Courier New" panose="02070309020205020404" pitchFamily="49" charset="0"/>
              <a:buChar char="o"/>
              <a:defRPr/>
            </a:pPr>
            <a:endParaRPr kumimoji="0" lang="en-CA" sz="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2EF3C2C0-3406-CF4F-7543-B2F83D9C5BB6}"/>
              </a:ext>
            </a:extLst>
          </p:cNvPr>
          <p:cNvSpPr txBox="1"/>
          <p:nvPr/>
        </p:nvSpPr>
        <p:spPr>
          <a:xfrm>
            <a:off x="15607" y="1336650"/>
            <a:ext cx="4886741" cy="2877711"/>
          </a:xfrm>
          <a:prstGeom prst="rect">
            <a:avLst/>
          </a:prstGeom>
          <a:noFill/>
        </p:spPr>
        <p:txBody>
          <a:bodyPr wrap="square">
            <a:spAutoFit/>
          </a:bodyPr>
          <a:lstStyle/>
          <a:p>
            <a:pPr marL="177800" marR="0" lvl="0" indent="0" algn="l" defTabSz="609585" rtl="0" eaLnBrk="1" fontAlgn="auto" latinLnBrk="0" hangingPunct="1">
              <a:lnSpc>
                <a:spcPct val="100000"/>
              </a:lnSpc>
              <a:spcBef>
                <a:spcPts val="0"/>
              </a:spcBef>
              <a:spcAft>
                <a:spcPts val="0"/>
              </a:spcAft>
              <a:buClrTx/>
              <a:buSzTx/>
              <a:buFontTx/>
              <a:buNone/>
              <a:tabLst/>
              <a:defRPr/>
            </a:pPr>
            <a:r>
              <a:rPr kumimoji="0" lang="en-CA" sz="1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One year since the publication of the report </a:t>
            </a:r>
            <a:r>
              <a:rPr kumimoji="0" lang="en-CA"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(which is now available in seven language and in multiple formats)</a:t>
            </a:r>
          </a:p>
          <a:p>
            <a:pPr marL="177800" marR="0" lvl="0" indent="0" algn="l" defTabSz="609585" rtl="0" eaLnBrk="1" fontAlgn="auto" latinLnBrk="0" hangingPunct="1">
              <a:lnSpc>
                <a:spcPct val="100000"/>
              </a:lnSpc>
              <a:spcBef>
                <a:spcPts val="0"/>
              </a:spcBef>
              <a:spcAft>
                <a:spcPts val="0"/>
              </a:spcAft>
              <a:buClrTx/>
              <a:buSzTx/>
              <a:buFontTx/>
              <a:buNone/>
              <a:tabLst/>
              <a:defRPr/>
            </a:pPr>
            <a:endParaRPr kumimoji="0" lang="en-CA" sz="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While government policymakers in some countries (like newly elected ones in some Latin American countries) are open to new approaches to decision-making and evidence use, many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policymakers, organizational leaders and professionals have largely returned to pre-pandemic approaches</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While some funders and </a:t>
            </a:r>
            <a:r>
              <a:rPr lang="en-CA" sz="1100" dirty="0">
                <a:solidFill>
                  <a:srgbClr val="254776"/>
                </a:solidFill>
                <a:latin typeface="Arial" panose="020B0604020202020204" pitchFamily="34" charset="0"/>
                <a:cs typeface="Arial" panose="020B0604020202020204" pitchFamily="34" charset="0"/>
              </a:rPr>
              <a:t>donors and some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impact-oriented evidence producers have piloted </a:t>
            </a:r>
            <a:r>
              <a:rPr lang="en-CA" sz="1100" dirty="0">
                <a:solidFill>
                  <a:srgbClr val="254776"/>
                </a:solidFill>
                <a:latin typeface="Arial" panose="020B0604020202020204" pitchFamily="34" charset="0"/>
                <a:cs typeface="Arial" panose="020B0604020202020204" pitchFamily="34" charset="0"/>
              </a:rPr>
              <a:t>coordination mechanisms, many evidence producers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continue to operate without coordination and to generate significant research waste </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While many citizens have become more aware of the potential value of evidence, many others have become more distrustful of decision-makers and evidence</a:t>
            </a:r>
            <a:endParaRPr kumimoji="0" lang="en-CA" sz="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2" name="Title 14">
            <a:extLst>
              <a:ext uri="{FF2B5EF4-FFF2-40B4-BE49-F238E27FC236}">
                <a16:creationId xmlns:a16="http://schemas.microsoft.com/office/drawing/2014/main" id="{84EECF26-E903-39C5-DC35-C5602C649EA3}"/>
              </a:ext>
            </a:extLst>
          </p:cNvPr>
          <p:cNvSpPr txBox="1">
            <a:spLocks/>
          </p:cNvSpPr>
          <p:nvPr/>
        </p:nvSpPr>
        <p:spPr>
          <a:xfrm>
            <a:off x="267858" y="97077"/>
            <a:ext cx="8619154" cy="1006368"/>
          </a:xfrm>
          <a:prstGeom prst="rect">
            <a:avLst/>
          </a:prstGeom>
        </p:spPr>
        <p:txBody>
          <a:bodyPr vert="horz" lIns="91440" tIns="45720" rIns="91440" bIns="45720" rtlCol="0" anchor="ctr">
            <a:norm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234776"/>
                </a:solidFill>
                <a:latin typeface="Arial"/>
                <a:cs typeface="Arial" panose="020B0604020202020204" pitchFamily="34" charset="0"/>
                <a:sym typeface="Arial"/>
              </a:rPr>
              <a:t>0</a:t>
            </a:r>
            <a:r>
              <a:rPr lang="en-CA" b="1" u="none" kern="0" dirty="0">
                <a:solidFill>
                  <a:srgbClr val="234776"/>
                </a:solidFill>
                <a:latin typeface="Arial"/>
                <a:cs typeface="Arial" panose="020B0604020202020204" pitchFamily="34" charset="0"/>
                <a:sym typeface="Arial"/>
              </a:rPr>
              <a:t>.0</a:t>
            </a:r>
            <a:r>
              <a:rPr lang="en-CA" u="none" kern="0" dirty="0">
                <a:solidFill>
                  <a:srgbClr val="234776"/>
                </a:solidFill>
                <a:latin typeface="Arial"/>
                <a:cs typeface="Arial" panose="020B0604020202020204" pitchFamily="34" charset="0"/>
                <a:sym typeface="Arial"/>
              </a:rPr>
              <a:t> Introduction</a:t>
            </a:r>
            <a:endParaRPr lang="en-CA" kern="0" dirty="0">
              <a:solidFill>
                <a:srgbClr val="FF0000"/>
              </a:solidFill>
              <a:latin typeface="Arial"/>
              <a:cs typeface="Arial" panose="020B0604020202020204" pitchFamily="34" charset="0"/>
              <a:sym typeface="Arial"/>
            </a:endParaRPr>
          </a:p>
        </p:txBody>
      </p:sp>
      <p:pic>
        <p:nvPicPr>
          <p:cNvPr id="20" name="Picture 19">
            <a:extLst>
              <a:ext uri="{FF2B5EF4-FFF2-40B4-BE49-F238E27FC236}">
                <a16:creationId xmlns:a16="http://schemas.microsoft.com/office/drawing/2014/main" id="{4D69451A-716E-7A07-90FC-CEC9F8FB09CA}"/>
              </a:ext>
            </a:extLst>
          </p:cNvPr>
          <p:cNvPicPr>
            <a:picLocks noChangeAspect="1"/>
          </p:cNvPicPr>
          <p:nvPr/>
        </p:nvPicPr>
        <p:blipFill>
          <a:blip r:embed="rId3">
            <a:alphaModFix amt="70000"/>
          </a:blip>
          <a:stretch>
            <a:fillRect/>
          </a:stretch>
        </p:blipFill>
        <p:spPr>
          <a:xfrm>
            <a:off x="5379005" y="1279871"/>
            <a:ext cx="6539191" cy="860950"/>
          </a:xfrm>
          <a:prstGeom prst="rect">
            <a:avLst/>
          </a:prstGeom>
        </p:spPr>
      </p:pic>
      <p:grpSp>
        <p:nvGrpSpPr>
          <p:cNvPr id="7" name="Group 6">
            <a:extLst>
              <a:ext uri="{FF2B5EF4-FFF2-40B4-BE49-F238E27FC236}">
                <a16:creationId xmlns:a16="http://schemas.microsoft.com/office/drawing/2014/main" id="{E31F2443-206B-90B3-7437-EE8D95BE5A20}"/>
              </a:ext>
            </a:extLst>
          </p:cNvPr>
          <p:cNvGrpSpPr/>
          <p:nvPr/>
        </p:nvGrpSpPr>
        <p:grpSpPr>
          <a:xfrm>
            <a:off x="5253921" y="1297243"/>
            <a:ext cx="810042" cy="828000"/>
            <a:chOff x="6046400" y="1267766"/>
            <a:chExt cx="867191" cy="867191"/>
          </a:xfrm>
        </p:grpSpPr>
        <p:sp>
          <p:nvSpPr>
            <p:cNvPr id="6" name="Oval 5">
              <a:extLst>
                <a:ext uri="{FF2B5EF4-FFF2-40B4-BE49-F238E27FC236}">
                  <a16:creationId xmlns:a16="http://schemas.microsoft.com/office/drawing/2014/main" id="{A4EA6E5F-DCE4-06C3-836C-B87415E20038}"/>
                </a:ext>
              </a:extLst>
            </p:cNvPr>
            <p:cNvSpPr/>
            <p:nvPr/>
          </p:nvSpPr>
          <p:spPr>
            <a:xfrm>
              <a:off x="6070865" y="1304422"/>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1" name="Picture 10" descr="Icon&#10;&#10;Description automatically generated">
              <a:extLst>
                <a:ext uri="{FF2B5EF4-FFF2-40B4-BE49-F238E27FC236}">
                  <a16:creationId xmlns:a16="http://schemas.microsoft.com/office/drawing/2014/main" id="{C6B5EE84-50D7-EAC8-B710-F0E8C8401528}"/>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6046400" y="1267766"/>
              <a:ext cx="867191" cy="867191"/>
            </a:xfrm>
            <a:prstGeom prst="rect">
              <a:avLst/>
            </a:prstGeom>
          </p:spPr>
        </p:pic>
      </p:grpSp>
      <p:pic>
        <p:nvPicPr>
          <p:cNvPr id="22" name="Picture 21">
            <a:extLst>
              <a:ext uri="{FF2B5EF4-FFF2-40B4-BE49-F238E27FC236}">
                <a16:creationId xmlns:a16="http://schemas.microsoft.com/office/drawing/2014/main" id="{E05D0F81-2C46-AE39-F7A1-ED32EEA3E1CD}"/>
              </a:ext>
            </a:extLst>
          </p:cNvPr>
          <p:cNvPicPr>
            <a:picLocks noChangeAspect="1"/>
          </p:cNvPicPr>
          <p:nvPr/>
        </p:nvPicPr>
        <p:blipFill>
          <a:blip r:embed="rId5">
            <a:alphaModFix amt="70000"/>
          </a:blip>
          <a:stretch>
            <a:fillRect/>
          </a:stretch>
        </p:blipFill>
        <p:spPr>
          <a:xfrm>
            <a:off x="5379005" y="2185269"/>
            <a:ext cx="6539191" cy="860950"/>
          </a:xfrm>
          <a:prstGeom prst="rect">
            <a:avLst/>
          </a:prstGeom>
        </p:spPr>
      </p:pic>
      <p:grpSp>
        <p:nvGrpSpPr>
          <p:cNvPr id="16" name="Group 15">
            <a:extLst>
              <a:ext uri="{FF2B5EF4-FFF2-40B4-BE49-F238E27FC236}">
                <a16:creationId xmlns:a16="http://schemas.microsoft.com/office/drawing/2014/main" id="{57BD695F-B1D3-91AD-93A1-9A8A2BFB2393}"/>
              </a:ext>
            </a:extLst>
          </p:cNvPr>
          <p:cNvGrpSpPr/>
          <p:nvPr/>
        </p:nvGrpSpPr>
        <p:grpSpPr>
          <a:xfrm>
            <a:off x="5253923" y="2191000"/>
            <a:ext cx="808287" cy="826206"/>
            <a:chOff x="6914218" y="2244051"/>
            <a:chExt cx="865312" cy="865312"/>
          </a:xfrm>
        </p:grpSpPr>
        <p:sp>
          <p:nvSpPr>
            <p:cNvPr id="9" name="Oval 8">
              <a:extLst>
                <a:ext uri="{FF2B5EF4-FFF2-40B4-BE49-F238E27FC236}">
                  <a16:creationId xmlns:a16="http://schemas.microsoft.com/office/drawing/2014/main" id="{3BFC5963-F3EE-8DDE-1279-520E6B654EF7}"/>
                </a:ext>
              </a:extLst>
            </p:cNvPr>
            <p:cNvSpPr/>
            <p:nvPr/>
          </p:nvSpPr>
          <p:spPr>
            <a:xfrm>
              <a:off x="6948455" y="2282949"/>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4" name="Picture 13" descr="A picture containing icon&#10;&#10;Description automatically generated">
              <a:extLst>
                <a:ext uri="{FF2B5EF4-FFF2-40B4-BE49-F238E27FC236}">
                  <a16:creationId xmlns:a16="http://schemas.microsoft.com/office/drawing/2014/main" id="{5EAF6142-4A51-23C7-88FC-3876F9FC8777}"/>
                </a:ext>
              </a:extLst>
            </p:cNvPr>
            <p:cNvPicPr>
              <a:picLocks noChangeAspect="1"/>
            </p:cNvPicPr>
            <p:nvPr/>
          </p:nvPicPr>
          <p:blipFill>
            <a:blip r:embed="rId6" cstate="email">
              <a:alphaModFix amt="70000"/>
              <a:extLst>
                <a:ext uri="{28A0092B-C50C-407E-A947-70E740481C1C}">
                  <a14:useLocalDpi xmlns:a14="http://schemas.microsoft.com/office/drawing/2010/main"/>
                </a:ext>
              </a:extLst>
            </a:blip>
            <a:stretch>
              <a:fillRect/>
            </a:stretch>
          </p:blipFill>
          <p:spPr>
            <a:xfrm>
              <a:off x="6914218" y="2244051"/>
              <a:ext cx="865312" cy="865312"/>
            </a:xfrm>
            <a:prstGeom prst="rect">
              <a:avLst/>
            </a:prstGeom>
          </p:spPr>
        </p:pic>
      </p:grpSp>
      <p:pic>
        <p:nvPicPr>
          <p:cNvPr id="24" name="Picture 23">
            <a:extLst>
              <a:ext uri="{FF2B5EF4-FFF2-40B4-BE49-F238E27FC236}">
                <a16:creationId xmlns:a16="http://schemas.microsoft.com/office/drawing/2014/main" id="{B03C815F-EE80-34D8-AF91-D7083833D767}"/>
              </a:ext>
            </a:extLst>
          </p:cNvPr>
          <p:cNvPicPr>
            <a:picLocks noChangeAspect="1"/>
          </p:cNvPicPr>
          <p:nvPr/>
        </p:nvPicPr>
        <p:blipFill>
          <a:blip r:embed="rId7">
            <a:alphaModFix amt="70000"/>
          </a:blip>
          <a:stretch>
            <a:fillRect/>
          </a:stretch>
        </p:blipFill>
        <p:spPr>
          <a:xfrm>
            <a:off x="5379005" y="3096577"/>
            <a:ext cx="6539191" cy="860950"/>
          </a:xfrm>
          <a:prstGeom prst="rect">
            <a:avLst/>
          </a:prstGeom>
        </p:spPr>
      </p:pic>
      <p:grpSp>
        <p:nvGrpSpPr>
          <p:cNvPr id="13" name="Group 12">
            <a:extLst>
              <a:ext uri="{FF2B5EF4-FFF2-40B4-BE49-F238E27FC236}">
                <a16:creationId xmlns:a16="http://schemas.microsoft.com/office/drawing/2014/main" id="{DD715887-9898-AA50-F3D9-3C84888C0E51}"/>
              </a:ext>
            </a:extLst>
          </p:cNvPr>
          <p:cNvGrpSpPr/>
          <p:nvPr/>
        </p:nvGrpSpPr>
        <p:grpSpPr>
          <a:xfrm>
            <a:off x="5253923" y="3090667"/>
            <a:ext cx="808287" cy="826206"/>
            <a:chOff x="5827319" y="2975790"/>
            <a:chExt cx="865312" cy="865312"/>
          </a:xfrm>
        </p:grpSpPr>
        <p:sp>
          <p:nvSpPr>
            <p:cNvPr id="12" name="Oval 11">
              <a:extLst>
                <a:ext uri="{FF2B5EF4-FFF2-40B4-BE49-F238E27FC236}">
                  <a16:creationId xmlns:a16="http://schemas.microsoft.com/office/drawing/2014/main" id="{44FBD33D-0ABA-B23F-7640-2A41F728DC64}"/>
                </a:ext>
              </a:extLst>
            </p:cNvPr>
            <p:cNvSpPr/>
            <p:nvPr/>
          </p:nvSpPr>
          <p:spPr>
            <a:xfrm>
              <a:off x="5863975" y="3012446"/>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7" name="Picture 16" descr="Icon&#10;&#10;Description automatically generated">
              <a:extLst>
                <a:ext uri="{FF2B5EF4-FFF2-40B4-BE49-F238E27FC236}">
                  <a16:creationId xmlns:a16="http://schemas.microsoft.com/office/drawing/2014/main" id="{3BC9797A-55D8-E310-B332-D1AAF40189EC}"/>
                </a:ext>
              </a:extLst>
            </p:cNvPr>
            <p:cNvPicPr>
              <a:picLocks noChangeAspect="1"/>
            </p:cNvPicPr>
            <p:nvPr/>
          </p:nvPicPr>
          <p:blipFill>
            <a:blip r:embed="rId8" cstate="email">
              <a:alphaModFix amt="70000"/>
              <a:extLst>
                <a:ext uri="{28A0092B-C50C-407E-A947-70E740481C1C}">
                  <a14:useLocalDpi xmlns:a14="http://schemas.microsoft.com/office/drawing/2010/main"/>
                </a:ext>
              </a:extLst>
            </a:blip>
            <a:stretch>
              <a:fillRect/>
            </a:stretch>
          </p:blipFill>
          <p:spPr>
            <a:xfrm>
              <a:off x="5827319" y="2975790"/>
              <a:ext cx="865312" cy="865312"/>
            </a:xfrm>
            <a:prstGeom prst="rect">
              <a:avLst/>
            </a:prstGeom>
          </p:spPr>
        </p:pic>
      </p:grpSp>
      <p:sp>
        <p:nvSpPr>
          <p:cNvPr id="15" name="TextBox 14">
            <a:extLst>
              <a:ext uri="{FF2B5EF4-FFF2-40B4-BE49-F238E27FC236}">
                <a16:creationId xmlns:a16="http://schemas.microsoft.com/office/drawing/2014/main" id="{39272B0A-76BF-3BD2-A564-0EDA2AA14A51}"/>
              </a:ext>
            </a:extLst>
          </p:cNvPr>
          <p:cNvSpPr txBox="1"/>
          <p:nvPr/>
        </p:nvSpPr>
        <p:spPr>
          <a:xfrm>
            <a:off x="4413894" y="1515228"/>
            <a:ext cx="7638624" cy="2200602"/>
          </a:xfrm>
          <a:prstGeom prst="rect">
            <a:avLst/>
          </a:prstGeom>
          <a:noFill/>
        </p:spPr>
        <p:txBody>
          <a:bodyPr wrap="square">
            <a:spAutoFit/>
          </a:bodyPr>
          <a:lstStyle/>
          <a:p>
            <a:pPr marL="1396970" lvl="2">
              <a:defRPr/>
            </a:pPr>
            <a:r>
              <a:rPr kumimoji="0" lang="en-US" sz="1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Formalize and strengthen domestic evidence-support systems</a:t>
            </a:r>
          </a:p>
          <a:p>
            <a:pPr marL="1682720" lvl="2" indent="-285750">
              <a:buFont typeface="Arial" panose="020B0604020202020204" pitchFamily="34" charset="0"/>
              <a:buChar char="•"/>
              <a:defRPr/>
            </a:pPr>
            <a:endParaRPr kumimoji="0" lang="en-US" sz="4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396970" lvl="2">
              <a:defRPr/>
            </a:pP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Enhance and leverage the global evidence architecture</a:t>
            </a:r>
          </a:p>
          <a:p>
            <a:pPr marL="1682720" lvl="2" indent="-285750">
              <a:buFont typeface="Arial" panose="020B0604020202020204" pitchFamily="34" charset="0"/>
              <a:buChar char="•"/>
              <a:defRPr/>
            </a:pPr>
            <a:endParaRPr kumimoji="0" lang="en-US" sz="4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396970" lvl="2">
              <a:defRPr/>
            </a:pP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Put evidence at the centre of everyday life</a:t>
            </a:r>
            <a:endParaRPr kumimoji="0" lang="en-CA"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215452EA-F9AD-F806-A629-DAD871F10ED6}"/>
              </a:ext>
            </a:extLst>
          </p:cNvPr>
          <p:cNvSpPr txBox="1"/>
          <p:nvPr/>
        </p:nvSpPr>
        <p:spPr>
          <a:xfrm>
            <a:off x="23137" y="4090608"/>
            <a:ext cx="4886741" cy="2185214"/>
          </a:xfrm>
          <a:prstGeom prst="rect">
            <a:avLst/>
          </a:prstGeom>
          <a:noFill/>
        </p:spPr>
        <p:txBody>
          <a:bodyPr wrap="square">
            <a:spAutoFit/>
          </a:bodyPr>
          <a:lstStyle/>
          <a:p>
            <a:pPr marL="177800" marR="0" lvl="0" indent="0" algn="l" defTabSz="609585" rtl="0" eaLnBrk="1" fontAlgn="auto" latinLnBrk="0" hangingPunct="1">
              <a:lnSpc>
                <a:spcPct val="100000"/>
              </a:lnSpc>
              <a:spcBef>
                <a:spcPts val="0"/>
              </a:spcBef>
              <a:spcAft>
                <a:spcPts val="0"/>
              </a:spcAft>
              <a:buClrTx/>
              <a:buSzTx/>
              <a:buFontTx/>
              <a:buNone/>
              <a:tabLst/>
              <a:defRPr/>
            </a:pPr>
            <a:br>
              <a:rPr kumimoji="0" lang="en-CA" sz="8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br>
            <a:r>
              <a:rPr lang="en-CA" sz="1700" dirty="0">
                <a:solidFill>
                  <a:srgbClr val="254776"/>
                </a:solidFill>
                <a:latin typeface="Arial" panose="020B0604020202020204" pitchFamily="34" charset="0"/>
                <a:cs typeface="Arial" panose="020B0604020202020204" pitchFamily="34" charset="0"/>
              </a:rPr>
              <a:t>This (first) annual update is focused </a:t>
            </a:r>
          </a:p>
          <a:p>
            <a:pPr marL="177800" marR="0" lvl="0" algn="l" defTabSz="609585" rtl="0" eaLnBrk="1" fontAlgn="auto" latinLnBrk="0" hangingPunct="1">
              <a:lnSpc>
                <a:spcPct val="100000"/>
              </a:lnSpc>
              <a:spcBef>
                <a:spcPts val="0"/>
              </a:spcBef>
              <a:spcAft>
                <a:spcPts val="0"/>
              </a:spcAft>
              <a:buClrTx/>
              <a:buSzTx/>
              <a:tabLst/>
              <a:defRPr/>
            </a:pPr>
            <a:r>
              <a:rPr lang="en-CA" sz="1700" dirty="0">
                <a:solidFill>
                  <a:srgbClr val="254776"/>
                </a:solidFill>
                <a:latin typeface="Arial" panose="020B0604020202020204" pitchFamily="34" charset="0"/>
                <a:cs typeface="Arial" panose="020B0604020202020204" pitchFamily="34" charset="0"/>
              </a:rPr>
              <a:t>on three implementation priorities </a:t>
            </a:r>
          </a:p>
          <a:p>
            <a:pPr marL="177800" marR="0" lvl="0" algn="l" defTabSz="609585" rtl="0" eaLnBrk="1" fontAlgn="auto" latinLnBrk="0" hangingPunct="1">
              <a:lnSpc>
                <a:spcPct val="100000"/>
              </a:lnSpc>
              <a:spcBef>
                <a:spcPts val="0"/>
              </a:spcBef>
              <a:spcAft>
                <a:spcPts val="0"/>
              </a:spcAft>
              <a:buClrTx/>
              <a:buSzTx/>
              <a:tabLst/>
              <a:defRPr/>
            </a:pPr>
            <a:endParaRPr lang="en-CA" sz="600" dirty="0">
              <a:solidFill>
                <a:srgbClr val="254776"/>
              </a:solidFill>
              <a:latin typeface="Arial" panose="020B0604020202020204" pitchFamily="34" charset="0"/>
              <a:cs typeface="Arial" panose="020B0604020202020204" pitchFamily="34" charset="0"/>
            </a:endParaRP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Agreed in partnership with the producers of the two other global reports published on this topic in the last 18 months (Cochrane Convenes and the Global Evidence-to-Policy Summit)</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Being addressed with the support of the Evidence Commission Implementation Council and three other groups (</a:t>
            </a:r>
            <a:r>
              <a:rPr lang="en-CA" sz="1100" b="1" dirty="0">
                <a:solidFill>
                  <a:srgbClr val="254776"/>
                </a:solidFill>
                <a:latin typeface="Arial" panose="020B0604020202020204" pitchFamily="34" charset="0"/>
                <a:cs typeface="Arial" panose="020B0604020202020204" pitchFamily="34" charset="0"/>
              </a:rPr>
              <a:t>appendix 1</a:t>
            </a:r>
            <a:r>
              <a:rPr lang="en-CA" sz="1100" dirty="0">
                <a:solidFill>
                  <a:srgbClr val="254776"/>
                </a:solidFill>
                <a:latin typeface="Arial" panose="020B0604020202020204" pitchFamily="34" charset="0"/>
                <a:cs typeface="Arial" panose="020B0604020202020204" pitchFamily="34" charset="0"/>
              </a:rPr>
              <a:t>)</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Collectively cover 20 of the Evidence Commission’s 24 recommendations and do so as a more actionable package </a:t>
            </a:r>
            <a:r>
              <a:rPr lang="en-CA" sz="1100" dirty="0">
                <a:solidFill>
                  <a:srgbClr val="254776"/>
                </a:solidFill>
                <a:latin typeface="Arial" panose="020B0604020202020204" pitchFamily="34" charset="0"/>
                <a:cs typeface="Arial" panose="020B0604020202020204" pitchFamily="34" charset="0"/>
                <a:sym typeface="Wingdings" panose="05000000000000000000" pitchFamily="2" charset="2"/>
              </a:rPr>
              <a:t>(</a:t>
            </a:r>
            <a:r>
              <a:rPr lang="en-CA" sz="1100" b="1" dirty="0">
                <a:solidFill>
                  <a:srgbClr val="254776"/>
                </a:solidFill>
                <a:latin typeface="Arial" panose="020B0604020202020204" pitchFamily="34" charset="0"/>
                <a:cs typeface="Arial" panose="020B0604020202020204" pitchFamily="34" charset="0"/>
              </a:rPr>
              <a:t>appendix 2</a:t>
            </a:r>
            <a:r>
              <a:rPr lang="en-CA" sz="1100" dirty="0">
                <a:solidFill>
                  <a:srgbClr val="254776"/>
                </a:solidFill>
                <a:latin typeface="Arial" panose="020B0604020202020204" pitchFamily="34" charset="0"/>
                <a:cs typeface="Arial" panose="020B0604020202020204" pitchFamily="34" charset="0"/>
              </a:rPr>
              <a:t>)</a:t>
            </a:r>
          </a:p>
        </p:txBody>
      </p:sp>
      <p:sp>
        <p:nvSpPr>
          <p:cNvPr id="18" name="TextBox 17">
            <a:extLst>
              <a:ext uri="{FF2B5EF4-FFF2-40B4-BE49-F238E27FC236}">
                <a16:creationId xmlns:a16="http://schemas.microsoft.com/office/drawing/2014/main" id="{1E9CF501-97FF-8582-E90B-57B93D0EB1AB}"/>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5" name="TextBox 4">
            <a:extLst>
              <a:ext uri="{FF2B5EF4-FFF2-40B4-BE49-F238E27FC236}">
                <a16:creationId xmlns:a16="http://schemas.microsoft.com/office/drawing/2014/main" id="{F16F27F4-70EA-D65E-2D32-C950AD8BA97E}"/>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22699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79">
            <a:extLst>
              <a:ext uri="{FF2B5EF4-FFF2-40B4-BE49-F238E27FC236}">
                <a16:creationId xmlns:a16="http://schemas.microsoft.com/office/drawing/2014/main" id="{750A2A20-6748-9546-0BF2-722772E3D76B}"/>
              </a:ext>
            </a:extLst>
          </p:cNvPr>
          <p:cNvGrpSpPr/>
          <p:nvPr/>
        </p:nvGrpSpPr>
        <p:grpSpPr>
          <a:xfrm rot="10800000">
            <a:off x="7452754" y="4628164"/>
            <a:ext cx="1716048" cy="319995"/>
            <a:chOff x="101017" y="2582243"/>
            <a:chExt cx="1716048" cy="319995"/>
          </a:xfrm>
        </p:grpSpPr>
        <p:pic>
          <p:nvPicPr>
            <p:cNvPr id="81" name="Picture 80">
              <a:extLst>
                <a:ext uri="{FF2B5EF4-FFF2-40B4-BE49-F238E27FC236}">
                  <a16:creationId xmlns:a16="http://schemas.microsoft.com/office/drawing/2014/main" id="{AACA18BB-7EAD-7D2F-6F01-0E0C3BBC983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pic>
          <p:nvPicPr>
            <p:cNvPr id="82" name="Picture 81">
              <a:extLst>
                <a:ext uri="{FF2B5EF4-FFF2-40B4-BE49-F238E27FC236}">
                  <a16:creationId xmlns:a16="http://schemas.microsoft.com/office/drawing/2014/main" id="{F9025C0D-1092-0906-CC4E-B5C7A5C9E73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grpSp>
      <p:grpSp>
        <p:nvGrpSpPr>
          <p:cNvPr id="64" name="Group 63">
            <a:extLst>
              <a:ext uri="{FF2B5EF4-FFF2-40B4-BE49-F238E27FC236}">
                <a16:creationId xmlns:a16="http://schemas.microsoft.com/office/drawing/2014/main" id="{AD9B2D51-BD5F-9AE0-8E56-47B80E8ADFE4}"/>
              </a:ext>
            </a:extLst>
          </p:cNvPr>
          <p:cNvGrpSpPr/>
          <p:nvPr/>
        </p:nvGrpSpPr>
        <p:grpSpPr>
          <a:xfrm>
            <a:off x="2798334" y="4631722"/>
            <a:ext cx="1716048" cy="319995"/>
            <a:chOff x="101017" y="2582243"/>
            <a:chExt cx="1716048" cy="319995"/>
          </a:xfrm>
        </p:grpSpPr>
        <p:pic>
          <p:nvPicPr>
            <p:cNvPr id="65" name="Picture 64">
              <a:extLst>
                <a:ext uri="{FF2B5EF4-FFF2-40B4-BE49-F238E27FC236}">
                  <a16:creationId xmlns:a16="http://schemas.microsoft.com/office/drawing/2014/main" id="{73893680-7FA4-74DE-2815-3A4A2993CC3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pic>
          <p:nvPicPr>
            <p:cNvPr id="66" name="Picture 65">
              <a:extLst>
                <a:ext uri="{FF2B5EF4-FFF2-40B4-BE49-F238E27FC236}">
                  <a16:creationId xmlns:a16="http://schemas.microsoft.com/office/drawing/2014/main" id="{1A6112E9-1456-8E22-A79B-99F793F8B7E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grpSp>
      <p:grpSp>
        <p:nvGrpSpPr>
          <p:cNvPr id="56" name="Group 55">
            <a:extLst>
              <a:ext uri="{FF2B5EF4-FFF2-40B4-BE49-F238E27FC236}">
                <a16:creationId xmlns:a16="http://schemas.microsoft.com/office/drawing/2014/main" id="{8ABA5622-B87C-B5B8-C235-432A426ADEDC}"/>
              </a:ext>
            </a:extLst>
          </p:cNvPr>
          <p:cNvGrpSpPr/>
          <p:nvPr/>
        </p:nvGrpSpPr>
        <p:grpSpPr>
          <a:xfrm rot="10800000">
            <a:off x="7482243" y="2129175"/>
            <a:ext cx="1716048" cy="319995"/>
            <a:chOff x="101017" y="2582243"/>
            <a:chExt cx="1716048" cy="319995"/>
          </a:xfrm>
        </p:grpSpPr>
        <p:pic>
          <p:nvPicPr>
            <p:cNvPr id="57" name="Picture 56">
              <a:extLst>
                <a:ext uri="{FF2B5EF4-FFF2-40B4-BE49-F238E27FC236}">
                  <a16:creationId xmlns:a16="http://schemas.microsoft.com/office/drawing/2014/main" id="{7C24B5E6-0E45-9284-F274-9E1970CEB33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pic>
          <p:nvPicPr>
            <p:cNvPr id="58" name="Picture 57">
              <a:extLst>
                <a:ext uri="{FF2B5EF4-FFF2-40B4-BE49-F238E27FC236}">
                  <a16:creationId xmlns:a16="http://schemas.microsoft.com/office/drawing/2014/main" id="{5C2C4476-A289-D3B0-DE9C-E11BE2194C9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grpSp>
      <p:graphicFrame>
        <p:nvGraphicFramePr>
          <p:cNvPr id="67" name="Table 66">
            <a:extLst>
              <a:ext uri="{FF2B5EF4-FFF2-40B4-BE49-F238E27FC236}">
                <a16:creationId xmlns:a16="http://schemas.microsoft.com/office/drawing/2014/main" id="{8B8D55A7-ABA4-537F-F2C9-024FEBCB97A1}"/>
              </a:ext>
            </a:extLst>
          </p:cNvPr>
          <p:cNvGraphicFramePr>
            <a:graphicFrameLocks noGrp="1"/>
          </p:cNvGraphicFramePr>
          <p:nvPr>
            <p:extLst>
              <p:ext uri="{D42A27DB-BD31-4B8C-83A1-F6EECF244321}">
                <p14:modId xmlns:p14="http://schemas.microsoft.com/office/powerpoint/2010/main" val="1291045268"/>
              </p:ext>
            </p:extLst>
          </p:nvPr>
        </p:nvGraphicFramePr>
        <p:xfrm>
          <a:off x="2782707" y="4631147"/>
          <a:ext cx="1842709" cy="1423627"/>
        </p:xfrm>
        <a:graphic>
          <a:graphicData uri="http://schemas.openxmlformats.org/drawingml/2006/table">
            <a:tbl>
              <a:tblPr firstRow="1" firstCol="1" bandRow="1"/>
              <a:tblGrid>
                <a:gridCol w="312480">
                  <a:extLst>
                    <a:ext uri="{9D8B030D-6E8A-4147-A177-3AD203B41FA5}">
                      <a16:colId xmlns:a16="http://schemas.microsoft.com/office/drawing/2014/main" val="1026761990"/>
                    </a:ext>
                  </a:extLst>
                </a:gridCol>
                <a:gridCol w="1530229">
                  <a:extLst>
                    <a:ext uri="{9D8B030D-6E8A-4147-A177-3AD203B41FA5}">
                      <a16:colId xmlns:a16="http://schemas.microsoft.com/office/drawing/2014/main" val="2835784650"/>
                    </a:ext>
                  </a:extLst>
                </a:gridCol>
              </a:tblGrid>
              <a:tr h="29622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254776"/>
                          </a:solidFill>
                          <a:latin typeface="Helvetica" pitchFamily="2" charset="0"/>
                        </a:rPr>
                        <a:t> Forms of evidence</a:t>
                      </a:r>
                    </a:p>
                  </a:txBody>
                  <a:tcPr marL="105352" marR="105352" marT="52676" marB="5267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44175131"/>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Data analytics</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6810612"/>
                  </a:ext>
                </a:extLst>
              </a:tr>
              <a:tr h="373385">
                <a:tc>
                  <a:txBody>
                    <a:bodyPr/>
                    <a:lstStyle/>
                    <a:p>
                      <a:endParaRPr lang="en-US" sz="1600" dirty="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050" b="0" dirty="0">
                          <a:solidFill>
                            <a:srgbClr val="254776"/>
                          </a:solidFill>
                          <a:effectLst/>
                          <a:latin typeface="Arial" panose="020B0604020202020204" pitchFamily="34" charset="0"/>
                          <a:cs typeface="Arial" panose="020B0604020202020204" pitchFamily="34" charset="0"/>
                        </a:rPr>
                        <a:t>   Evaluation</a:t>
                      </a: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2531840"/>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Qualitative insights</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4959641"/>
                  </a:ext>
                </a:extLst>
              </a:tr>
            </a:tbl>
          </a:graphicData>
        </a:graphic>
      </p:graphicFrame>
      <p:graphicFrame>
        <p:nvGraphicFramePr>
          <p:cNvPr id="59" name="Table 58">
            <a:extLst>
              <a:ext uri="{FF2B5EF4-FFF2-40B4-BE49-F238E27FC236}">
                <a16:creationId xmlns:a16="http://schemas.microsoft.com/office/drawing/2014/main" id="{42D7C369-7896-90CC-C731-11B769B6E80E}"/>
              </a:ext>
            </a:extLst>
          </p:cNvPr>
          <p:cNvGraphicFramePr>
            <a:graphicFrameLocks noGrp="1"/>
          </p:cNvGraphicFramePr>
          <p:nvPr>
            <p:extLst>
              <p:ext uri="{D42A27DB-BD31-4B8C-83A1-F6EECF244321}">
                <p14:modId xmlns:p14="http://schemas.microsoft.com/office/powerpoint/2010/main" val="889029036"/>
              </p:ext>
            </p:extLst>
          </p:nvPr>
        </p:nvGraphicFramePr>
        <p:xfrm>
          <a:off x="7517045" y="2139104"/>
          <a:ext cx="1842709" cy="1423627"/>
        </p:xfrm>
        <a:graphic>
          <a:graphicData uri="http://schemas.openxmlformats.org/drawingml/2006/table">
            <a:tbl>
              <a:tblPr firstRow="1" firstCol="1" bandRow="1"/>
              <a:tblGrid>
                <a:gridCol w="312480">
                  <a:extLst>
                    <a:ext uri="{9D8B030D-6E8A-4147-A177-3AD203B41FA5}">
                      <a16:colId xmlns:a16="http://schemas.microsoft.com/office/drawing/2014/main" val="1026761990"/>
                    </a:ext>
                  </a:extLst>
                </a:gridCol>
                <a:gridCol w="1530229">
                  <a:extLst>
                    <a:ext uri="{9D8B030D-6E8A-4147-A177-3AD203B41FA5}">
                      <a16:colId xmlns:a16="http://schemas.microsoft.com/office/drawing/2014/main" val="2835784650"/>
                    </a:ext>
                  </a:extLst>
                </a:gridCol>
              </a:tblGrid>
              <a:tr h="29622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254776"/>
                          </a:solidFill>
                          <a:latin typeface="Helvetica" pitchFamily="2" charset="0"/>
                        </a:rPr>
                        <a:t> Forms of evidence</a:t>
                      </a:r>
                    </a:p>
                  </a:txBody>
                  <a:tcPr marL="105352" marR="105352" marT="52676" marB="5267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44175131"/>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Modeling</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6810612"/>
                  </a:ext>
                </a:extLst>
              </a:tr>
              <a:tr h="373385">
                <a:tc>
                  <a:txBody>
                    <a:bodyPr/>
                    <a:lstStyle/>
                    <a:p>
                      <a:endParaRPr lang="en-US" sz="1600" dirty="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050" b="0" dirty="0">
                          <a:solidFill>
                            <a:srgbClr val="254776"/>
                          </a:solidFill>
                          <a:effectLst/>
                          <a:latin typeface="Arial" panose="020B0604020202020204" pitchFamily="34" charset="0"/>
                          <a:cs typeface="Arial" panose="020B0604020202020204" pitchFamily="34" charset="0"/>
                        </a:rPr>
                        <a:t>   Evaluation</a:t>
                      </a: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2531840"/>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Qualitative insights</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4959641"/>
                  </a:ext>
                </a:extLst>
              </a:tr>
            </a:tbl>
          </a:graphicData>
        </a:graphic>
      </p:graphicFrame>
      <p:graphicFrame>
        <p:nvGraphicFramePr>
          <p:cNvPr id="75" name="Table 74">
            <a:extLst>
              <a:ext uri="{FF2B5EF4-FFF2-40B4-BE49-F238E27FC236}">
                <a16:creationId xmlns:a16="http://schemas.microsoft.com/office/drawing/2014/main" id="{48830DF8-0EE3-0C60-6F20-EB2A13DE2787}"/>
              </a:ext>
            </a:extLst>
          </p:cNvPr>
          <p:cNvGraphicFramePr>
            <a:graphicFrameLocks noGrp="1"/>
          </p:cNvGraphicFramePr>
          <p:nvPr>
            <p:extLst>
              <p:ext uri="{D42A27DB-BD31-4B8C-83A1-F6EECF244321}">
                <p14:modId xmlns:p14="http://schemas.microsoft.com/office/powerpoint/2010/main" val="713668684"/>
              </p:ext>
            </p:extLst>
          </p:nvPr>
        </p:nvGraphicFramePr>
        <p:xfrm>
          <a:off x="7482243" y="4631147"/>
          <a:ext cx="2280606" cy="1423627"/>
        </p:xfrm>
        <a:graphic>
          <a:graphicData uri="http://schemas.openxmlformats.org/drawingml/2006/table">
            <a:tbl>
              <a:tblPr firstRow="1" firstCol="1" bandRow="1"/>
              <a:tblGrid>
                <a:gridCol w="386737">
                  <a:extLst>
                    <a:ext uri="{9D8B030D-6E8A-4147-A177-3AD203B41FA5}">
                      <a16:colId xmlns:a16="http://schemas.microsoft.com/office/drawing/2014/main" val="1026761990"/>
                    </a:ext>
                  </a:extLst>
                </a:gridCol>
                <a:gridCol w="1893869">
                  <a:extLst>
                    <a:ext uri="{9D8B030D-6E8A-4147-A177-3AD203B41FA5}">
                      <a16:colId xmlns:a16="http://schemas.microsoft.com/office/drawing/2014/main" val="2835784650"/>
                    </a:ext>
                  </a:extLst>
                </a:gridCol>
              </a:tblGrid>
              <a:tr h="29622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254776"/>
                          </a:solidFill>
                          <a:latin typeface="Helvetica" pitchFamily="2" charset="0"/>
                        </a:rPr>
                        <a:t> Forms of evidence</a:t>
                      </a:r>
                    </a:p>
                  </a:txBody>
                  <a:tcPr marL="105352" marR="105352" marT="52676" marB="5267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44175131"/>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050" b="0" dirty="0">
                          <a:solidFill>
                            <a:srgbClr val="254776"/>
                          </a:solidFill>
                          <a:effectLst/>
                          <a:latin typeface="Arial" panose="020B0604020202020204" pitchFamily="34" charset="0"/>
                          <a:cs typeface="Arial" panose="020B0604020202020204" pitchFamily="34" charset="0"/>
                        </a:rPr>
                        <a:t>  Behavioural/</a:t>
                      </a:r>
                    </a:p>
                    <a:p>
                      <a:pPr algn="l"/>
                      <a:r>
                        <a:rPr lang="en-CA" sz="1050" b="0" dirty="0">
                          <a:solidFill>
                            <a:srgbClr val="254776"/>
                          </a:solidFill>
                          <a:effectLst/>
                          <a:latin typeface="Arial" panose="020B0604020202020204" pitchFamily="34" charset="0"/>
                          <a:cs typeface="Arial" panose="020B0604020202020204" pitchFamily="34" charset="0"/>
                        </a:rPr>
                        <a:t>  implementation research</a:t>
                      </a:r>
                      <a:endParaRPr lang="en-CA" sz="9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6810612"/>
                  </a:ext>
                </a:extLst>
              </a:tr>
              <a:tr h="373385">
                <a:tc>
                  <a:txBody>
                    <a:bodyPr/>
                    <a:lstStyle/>
                    <a:p>
                      <a:endParaRPr lang="en-US" sz="1600" dirty="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050" b="0" dirty="0">
                          <a:solidFill>
                            <a:srgbClr val="254776"/>
                          </a:solidFill>
                          <a:effectLst/>
                          <a:latin typeface="Arial" panose="020B0604020202020204" pitchFamily="34" charset="0"/>
                          <a:cs typeface="Arial" panose="020B0604020202020204" pitchFamily="34" charset="0"/>
                        </a:rPr>
                        <a:t>  Qualitative insights</a:t>
                      </a: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2531840"/>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9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4959641"/>
                  </a:ext>
                </a:extLst>
              </a:tr>
            </a:tbl>
          </a:graphicData>
        </a:graphic>
      </p:graphicFrame>
      <p:grpSp>
        <p:nvGrpSpPr>
          <p:cNvPr id="54" name="Group 53">
            <a:extLst>
              <a:ext uri="{FF2B5EF4-FFF2-40B4-BE49-F238E27FC236}">
                <a16:creationId xmlns:a16="http://schemas.microsoft.com/office/drawing/2014/main" id="{FA19A421-722C-3BA6-5AD1-F87D63A538B3}"/>
              </a:ext>
            </a:extLst>
          </p:cNvPr>
          <p:cNvGrpSpPr/>
          <p:nvPr/>
        </p:nvGrpSpPr>
        <p:grpSpPr>
          <a:xfrm>
            <a:off x="2782707" y="2129175"/>
            <a:ext cx="1716048" cy="319995"/>
            <a:chOff x="101017" y="2582243"/>
            <a:chExt cx="1716048" cy="319995"/>
          </a:xfrm>
        </p:grpSpPr>
        <p:pic>
          <p:nvPicPr>
            <p:cNvPr id="51" name="Picture 50">
              <a:extLst>
                <a:ext uri="{FF2B5EF4-FFF2-40B4-BE49-F238E27FC236}">
                  <a16:creationId xmlns:a16="http://schemas.microsoft.com/office/drawing/2014/main" id="{A58B5162-E1B6-0FA1-D7C4-51ECD349DBF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pic>
          <p:nvPicPr>
            <p:cNvPr id="50" name="Picture 49">
              <a:extLst>
                <a:ext uri="{FF2B5EF4-FFF2-40B4-BE49-F238E27FC236}">
                  <a16:creationId xmlns:a16="http://schemas.microsoft.com/office/drawing/2014/main" id="{9419E963-2F19-A153-C9B5-803EEFF8827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1017" y="2582243"/>
              <a:ext cx="1716048" cy="319995"/>
            </a:xfrm>
            <a:prstGeom prst="rect">
              <a:avLst/>
            </a:prstGeom>
          </p:spPr>
        </p:pic>
      </p:grpSp>
      <p:graphicFrame>
        <p:nvGraphicFramePr>
          <p:cNvPr id="15" name="Table 14">
            <a:extLst>
              <a:ext uri="{FF2B5EF4-FFF2-40B4-BE49-F238E27FC236}">
                <a16:creationId xmlns:a16="http://schemas.microsoft.com/office/drawing/2014/main" id="{B2D9E63A-8DCC-96DF-C8F8-9A0FF0097219}"/>
              </a:ext>
            </a:extLst>
          </p:cNvPr>
          <p:cNvGraphicFramePr>
            <a:graphicFrameLocks noGrp="1"/>
          </p:cNvGraphicFramePr>
          <p:nvPr>
            <p:extLst>
              <p:ext uri="{D42A27DB-BD31-4B8C-83A1-F6EECF244321}">
                <p14:modId xmlns:p14="http://schemas.microsoft.com/office/powerpoint/2010/main" val="647669617"/>
              </p:ext>
            </p:extLst>
          </p:nvPr>
        </p:nvGraphicFramePr>
        <p:xfrm>
          <a:off x="2769381" y="2139104"/>
          <a:ext cx="1842709" cy="1423627"/>
        </p:xfrm>
        <a:graphic>
          <a:graphicData uri="http://schemas.openxmlformats.org/drawingml/2006/table">
            <a:tbl>
              <a:tblPr firstRow="1" firstCol="1" bandRow="1"/>
              <a:tblGrid>
                <a:gridCol w="312480">
                  <a:extLst>
                    <a:ext uri="{9D8B030D-6E8A-4147-A177-3AD203B41FA5}">
                      <a16:colId xmlns:a16="http://schemas.microsoft.com/office/drawing/2014/main" val="1026761990"/>
                    </a:ext>
                  </a:extLst>
                </a:gridCol>
                <a:gridCol w="1530229">
                  <a:extLst>
                    <a:ext uri="{9D8B030D-6E8A-4147-A177-3AD203B41FA5}">
                      <a16:colId xmlns:a16="http://schemas.microsoft.com/office/drawing/2014/main" val="2835784650"/>
                    </a:ext>
                  </a:extLst>
                </a:gridCol>
              </a:tblGrid>
              <a:tr h="29622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254776"/>
                          </a:solidFill>
                          <a:latin typeface="Helvetica" pitchFamily="2" charset="0"/>
                        </a:rPr>
                        <a:t> Forms of evidence</a:t>
                      </a:r>
                    </a:p>
                  </a:txBody>
                  <a:tcPr marL="105352" marR="105352" marT="52676" marB="5267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44175131"/>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Data analytics</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6810612"/>
                  </a:ext>
                </a:extLst>
              </a:tr>
              <a:tr h="373385">
                <a:tc>
                  <a:txBody>
                    <a:bodyPr/>
                    <a:lstStyle/>
                    <a:p>
                      <a:endParaRPr lang="en-US" sz="1600" dirty="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050" b="0" dirty="0">
                          <a:solidFill>
                            <a:srgbClr val="254776"/>
                          </a:solidFill>
                          <a:effectLst/>
                          <a:latin typeface="Arial" panose="020B0604020202020204" pitchFamily="34" charset="0"/>
                          <a:cs typeface="Arial" panose="020B0604020202020204" pitchFamily="34" charset="0"/>
                        </a:rPr>
                        <a:t>   Modeling</a:t>
                      </a: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2531840"/>
                  </a:ext>
                </a:extLst>
              </a:tr>
              <a:tr h="373385">
                <a:tc>
                  <a:txBody>
                    <a:bodyPr/>
                    <a:lstStyle/>
                    <a:p>
                      <a:endParaRPr lang="en-US" sz="1600"/>
                    </a:p>
                  </a:txBody>
                  <a:tcPr marL="30667" marR="306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50" b="0" dirty="0">
                          <a:solidFill>
                            <a:srgbClr val="254776"/>
                          </a:solidFill>
                          <a:effectLst/>
                          <a:latin typeface="Arial" panose="020B0604020202020204" pitchFamily="34" charset="0"/>
                          <a:cs typeface="Arial" panose="020B0604020202020204" pitchFamily="34" charset="0"/>
                        </a:rPr>
                        <a:t>   Qualitative insights</a:t>
                      </a:r>
                      <a:endParaRPr lang="en-CA" sz="700" b="0" dirty="0">
                        <a:solidFill>
                          <a:srgbClr val="254776"/>
                        </a:solidFill>
                        <a:effectLst/>
                        <a:latin typeface="Arial" panose="020B0604020202020204" pitchFamily="34" charset="0"/>
                        <a:cs typeface="Arial" panose="020B0604020202020204" pitchFamily="34" charset="0"/>
                      </a:endParaRPr>
                    </a:p>
                  </a:txBody>
                  <a:tcPr marL="30667" marR="306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4959641"/>
                  </a:ext>
                </a:extLst>
              </a:tr>
            </a:tbl>
          </a:graphicData>
        </a:graphic>
      </p:graphicFrame>
      <p:cxnSp>
        <p:nvCxnSpPr>
          <p:cNvPr id="40" name="Straight Connector 39">
            <a:extLst>
              <a:ext uri="{FF2B5EF4-FFF2-40B4-BE49-F238E27FC236}">
                <a16:creationId xmlns:a16="http://schemas.microsoft.com/office/drawing/2014/main" id="{230A8771-75D8-3BAB-06A4-5C94CD439A07}"/>
              </a:ext>
            </a:extLst>
          </p:cNvPr>
          <p:cNvCxnSpPr>
            <a:cxnSpLocks/>
          </p:cNvCxnSpPr>
          <p:nvPr/>
        </p:nvCxnSpPr>
        <p:spPr>
          <a:xfrm>
            <a:off x="3026454" y="2567252"/>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sp>
        <p:nvSpPr>
          <p:cNvPr id="10" name="Title 14">
            <a:extLst>
              <a:ext uri="{FF2B5EF4-FFF2-40B4-BE49-F238E27FC236}">
                <a16:creationId xmlns:a16="http://schemas.microsoft.com/office/drawing/2014/main" id="{EE1EC868-7126-878C-C76B-592D410FF7EC}"/>
              </a:ext>
            </a:extLst>
          </p:cNvPr>
          <p:cNvSpPr>
            <a:spLocks noGrp="1"/>
          </p:cNvSpPr>
          <p:nvPr>
            <p:ph type="title"/>
          </p:nvPr>
        </p:nvSpPr>
        <p:spPr>
          <a:xfrm>
            <a:off x="266219" y="391002"/>
            <a:ext cx="8324326" cy="772930"/>
          </a:xfrm>
        </p:spPr>
        <p:txBody>
          <a:bodyPr>
            <a:noAutofit/>
          </a:bodyPr>
          <a:lstStyle/>
          <a:p>
            <a:pPr defTabSz="914400" hangingPunct="0">
              <a:spcBef>
                <a:spcPts val="0"/>
              </a:spcBef>
              <a:defRPr/>
            </a:pPr>
            <a:r>
              <a:rPr kumimoji="0" lang="en-CA" b="1"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0.1</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Respond </a:t>
            </a:r>
            <a:r>
              <a:rPr lang="en-CA" dirty="0">
                <a:solidFill>
                  <a:srgbClr val="0F447C"/>
                </a:solidFill>
                <a:latin typeface="Arial" panose="020B0604020202020204" pitchFamily="34" charset="0"/>
                <a:cs typeface="Arial" panose="020B0604020202020204" pitchFamily="34" charset="0"/>
              </a:rPr>
              <a:t>to decision-makers’ questions with the right  </a:t>
            </a:r>
            <a:br>
              <a:rPr lang="en-CA" dirty="0">
                <a:solidFill>
                  <a:srgbClr val="0F447C"/>
                </a:solidFill>
                <a:latin typeface="Arial" panose="020B0604020202020204" pitchFamily="34" charset="0"/>
                <a:cs typeface="Arial" panose="020B0604020202020204" pitchFamily="34" charset="0"/>
              </a:rPr>
            </a:br>
            <a:r>
              <a:rPr lang="en-CA" dirty="0">
                <a:solidFill>
                  <a:srgbClr val="0F447C"/>
                </a:solidFill>
                <a:latin typeface="Arial" panose="020B0604020202020204" pitchFamily="34" charset="0"/>
                <a:cs typeface="Arial" panose="020B0604020202020204" pitchFamily="34" charset="0"/>
              </a:rPr>
              <a:t>      mix of forms of evidence</a:t>
            </a:r>
            <a:br>
              <a:rPr lang="en-CA" sz="2000" dirty="0">
                <a:solidFill>
                  <a:srgbClr val="0F447C"/>
                </a:solidFill>
                <a:latin typeface="Arial" panose="020B0604020202020204" pitchFamily="34" charset="0"/>
                <a:cs typeface="Arial" panose="020B0604020202020204" pitchFamily="34" charset="0"/>
              </a:rPr>
            </a:br>
            <a:br>
              <a:rPr lang="en-CA" sz="400" dirty="0">
                <a:solidFill>
                  <a:srgbClr val="0F447C"/>
                </a:solidFill>
                <a:latin typeface="Arial" panose="020B0604020202020204" pitchFamily="34" charset="0"/>
                <a:cs typeface="Arial" panose="020B0604020202020204" pitchFamily="34" charset="0"/>
              </a:rPr>
            </a:br>
            <a:r>
              <a:rPr lang="en-CA" sz="400" dirty="0">
                <a:solidFill>
                  <a:srgbClr val="0F447C"/>
                </a:solidFill>
                <a:latin typeface="Arial" panose="020B0604020202020204" pitchFamily="34" charset="0"/>
                <a:cs typeface="Arial" panose="020B0604020202020204" pitchFamily="34" charset="0"/>
              </a:rPr>
              <a:t>                                    </a:t>
            </a:r>
            <a:r>
              <a:rPr lang="en-US" sz="1400" b="1" dirty="0">
                <a:solidFill>
                  <a:srgbClr val="0F447C"/>
                </a:solidFill>
                <a:latin typeface="Arial" panose="020B0604020202020204" pitchFamily="34" charset="0"/>
                <a:cs typeface="Arial" panose="020B0604020202020204" pitchFamily="34" charset="0"/>
              </a:rPr>
              <a:t>Match the forms of domestic evidence to the right step in the decision-making process</a:t>
            </a:r>
            <a:br>
              <a:rPr lang="en-CA" dirty="0">
                <a:solidFill>
                  <a:srgbClr val="0F447C"/>
                </a:solidFill>
                <a:latin typeface="Arial" panose="020B0604020202020204" pitchFamily="34" charset="0"/>
                <a:cs typeface="Arial" panose="020B0604020202020204" pitchFamily="34" charset="0"/>
              </a:rPr>
            </a:br>
            <a:endParaRPr kumimoji="0" lang="en-US" i="0" u="none" strike="noStrike" kern="0" cap="none" spc="0" normalizeH="0" baseline="0" noProof="0" dirty="0">
              <a:ln>
                <a:noFill/>
              </a:ln>
              <a:solidFill>
                <a:srgbClr val="234776"/>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
        <p:nvSpPr>
          <p:cNvPr id="27" name="TextBox 26">
            <a:extLst>
              <a:ext uri="{FF2B5EF4-FFF2-40B4-BE49-F238E27FC236}">
                <a16:creationId xmlns:a16="http://schemas.microsoft.com/office/drawing/2014/main" id="{8C32A611-9F59-0FD1-A2EA-17B30E9E9FC5}"/>
              </a:ext>
            </a:extLst>
          </p:cNvPr>
          <p:cNvSpPr txBox="1"/>
          <p:nvPr/>
        </p:nvSpPr>
        <p:spPr>
          <a:xfrm>
            <a:off x="3066991" y="1341162"/>
            <a:ext cx="1491924" cy="7386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r"/>
            <a:r>
              <a:rPr lang="en-CA" sz="1400" b="1" dirty="0">
                <a:solidFill>
                  <a:srgbClr val="254776"/>
                </a:solidFill>
                <a:effectLst/>
                <a:latin typeface="Arial" panose="020B0604020202020204" pitchFamily="34" charset="0"/>
                <a:cs typeface="Arial" panose="020B0604020202020204" pitchFamily="34" charset="0"/>
              </a:rPr>
              <a:t>Understanding a problem and</a:t>
            </a:r>
          </a:p>
          <a:p>
            <a:pPr algn="r"/>
            <a:r>
              <a:rPr lang="en-CA" sz="1400" b="1" dirty="0">
                <a:solidFill>
                  <a:srgbClr val="254776"/>
                </a:solidFill>
                <a:effectLst/>
                <a:latin typeface="Arial" panose="020B0604020202020204" pitchFamily="34" charset="0"/>
                <a:cs typeface="Arial" panose="020B0604020202020204" pitchFamily="34" charset="0"/>
              </a:rPr>
              <a:t>its causes</a:t>
            </a:r>
            <a:endParaRPr lang="en-CA" sz="1400" b="1" dirty="0">
              <a:solidFill>
                <a:srgbClr val="254776"/>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8" name="TextBox 27">
            <a:extLst>
              <a:ext uri="{FF2B5EF4-FFF2-40B4-BE49-F238E27FC236}">
                <a16:creationId xmlns:a16="http://schemas.microsoft.com/office/drawing/2014/main" id="{E11A941D-307B-16A2-714D-663B59DD0A1A}"/>
              </a:ext>
            </a:extLst>
          </p:cNvPr>
          <p:cNvSpPr txBox="1"/>
          <p:nvPr/>
        </p:nvSpPr>
        <p:spPr>
          <a:xfrm>
            <a:off x="7398481" y="1341162"/>
            <a:ext cx="1832626" cy="7386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b="1" dirty="0">
                <a:solidFill>
                  <a:srgbClr val="254776"/>
                </a:solidFill>
                <a:latin typeface="Arial" panose="020B0604020202020204" pitchFamily="34" charset="0"/>
                <a:cs typeface="Arial" panose="020B0604020202020204" pitchFamily="34" charset="0"/>
              </a:rPr>
              <a:t>Selecting an option for addressing the problem</a:t>
            </a:r>
          </a:p>
        </p:txBody>
      </p:sp>
      <p:sp>
        <p:nvSpPr>
          <p:cNvPr id="29" name="TextBox 28">
            <a:extLst>
              <a:ext uri="{FF2B5EF4-FFF2-40B4-BE49-F238E27FC236}">
                <a16:creationId xmlns:a16="http://schemas.microsoft.com/office/drawing/2014/main" id="{56BC2BA5-F3FA-DE23-73C8-337EBF743380}"/>
              </a:ext>
            </a:extLst>
          </p:cNvPr>
          <p:cNvSpPr txBox="1"/>
          <p:nvPr/>
        </p:nvSpPr>
        <p:spPr>
          <a:xfrm>
            <a:off x="7400956" y="3879230"/>
            <a:ext cx="1564769" cy="7386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400" b="1" dirty="0">
                <a:solidFill>
                  <a:srgbClr val="254776"/>
                </a:solidFill>
                <a:latin typeface="Arial" panose="020B0604020202020204" pitchFamily="34" charset="0"/>
                <a:cs typeface="Arial" panose="020B0604020202020204" pitchFamily="34" charset="0"/>
              </a:rPr>
              <a:t>Identifying implementation considerations</a:t>
            </a:r>
          </a:p>
        </p:txBody>
      </p:sp>
      <p:pic>
        <p:nvPicPr>
          <p:cNvPr id="30" name="Picture 29">
            <a:extLst>
              <a:ext uri="{FF2B5EF4-FFF2-40B4-BE49-F238E27FC236}">
                <a16:creationId xmlns:a16="http://schemas.microsoft.com/office/drawing/2014/main" id="{DAA9D6F2-9F55-8DE1-FCD6-908AB3853826}"/>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4366999" y="1903714"/>
            <a:ext cx="3166807" cy="3254774"/>
          </a:xfrm>
          <a:prstGeom prst="rect">
            <a:avLst/>
          </a:prstGeom>
        </p:spPr>
      </p:pic>
      <p:sp>
        <p:nvSpPr>
          <p:cNvPr id="31" name="TextBox 30">
            <a:extLst>
              <a:ext uri="{FF2B5EF4-FFF2-40B4-BE49-F238E27FC236}">
                <a16:creationId xmlns:a16="http://schemas.microsoft.com/office/drawing/2014/main" id="{6C184BE3-26E3-1EAA-79BC-BA47C8E255E6}"/>
              </a:ext>
            </a:extLst>
          </p:cNvPr>
          <p:cNvSpPr txBox="1"/>
          <p:nvPr/>
        </p:nvSpPr>
        <p:spPr>
          <a:xfrm>
            <a:off x="2661902" y="3879230"/>
            <a:ext cx="1897014" cy="7386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r"/>
            <a:r>
              <a:rPr lang="en-CA" sz="1400" b="1" dirty="0">
                <a:solidFill>
                  <a:srgbClr val="254776"/>
                </a:solidFill>
                <a:latin typeface="Arial" panose="020B0604020202020204" pitchFamily="34" charset="0"/>
                <a:cs typeface="Arial" panose="020B0604020202020204" pitchFamily="34" charset="0"/>
              </a:rPr>
              <a:t>Monitoring implementation and evaluating impacts</a:t>
            </a:r>
          </a:p>
        </p:txBody>
      </p:sp>
      <p:pic>
        <p:nvPicPr>
          <p:cNvPr id="16" name="Picture 15">
            <a:extLst>
              <a:ext uri="{FF2B5EF4-FFF2-40B4-BE49-F238E27FC236}">
                <a16:creationId xmlns:a16="http://schemas.microsoft.com/office/drawing/2014/main" id="{C5739237-DFE9-0F1D-49A2-F7778D45FEF3}"/>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2852616" y="2452228"/>
            <a:ext cx="344006" cy="344006"/>
          </a:xfrm>
          <a:prstGeom prst="rect">
            <a:avLst/>
          </a:prstGeom>
        </p:spPr>
      </p:pic>
      <p:pic>
        <p:nvPicPr>
          <p:cNvPr id="35" name="Picture 34">
            <a:extLst>
              <a:ext uri="{FF2B5EF4-FFF2-40B4-BE49-F238E27FC236}">
                <a16:creationId xmlns:a16="http://schemas.microsoft.com/office/drawing/2014/main" id="{2CC890DB-919E-68A4-BAAB-55E9F880E5C1}"/>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2852616" y="2818408"/>
            <a:ext cx="344006" cy="344006"/>
          </a:xfrm>
          <a:prstGeom prst="rect">
            <a:avLst/>
          </a:prstGeom>
        </p:spPr>
      </p:pic>
      <p:pic>
        <p:nvPicPr>
          <p:cNvPr id="39" name="Picture 38">
            <a:extLst>
              <a:ext uri="{FF2B5EF4-FFF2-40B4-BE49-F238E27FC236}">
                <a16:creationId xmlns:a16="http://schemas.microsoft.com/office/drawing/2014/main" id="{018AB499-193B-9BBB-4ACB-621F23B26825}"/>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2852616" y="3195319"/>
            <a:ext cx="344006" cy="344006"/>
          </a:xfrm>
          <a:prstGeom prst="rect">
            <a:avLst/>
          </a:prstGeom>
        </p:spPr>
      </p:pic>
      <p:cxnSp>
        <p:nvCxnSpPr>
          <p:cNvPr id="60" name="Straight Connector 59">
            <a:extLst>
              <a:ext uri="{FF2B5EF4-FFF2-40B4-BE49-F238E27FC236}">
                <a16:creationId xmlns:a16="http://schemas.microsoft.com/office/drawing/2014/main" id="{0B365790-2532-C623-6C9E-FA772263B8EB}"/>
              </a:ext>
            </a:extLst>
          </p:cNvPr>
          <p:cNvCxnSpPr>
            <a:cxnSpLocks/>
          </p:cNvCxnSpPr>
          <p:nvPr/>
        </p:nvCxnSpPr>
        <p:spPr>
          <a:xfrm>
            <a:off x="7774118" y="2564335"/>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61" name="Picture 60">
            <a:extLst>
              <a:ext uri="{FF2B5EF4-FFF2-40B4-BE49-F238E27FC236}">
                <a16:creationId xmlns:a16="http://schemas.microsoft.com/office/drawing/2014/main" id="{FF3F3B76-A1CC-BDF2-4FBA-4C5DEFCE69A4}"/>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7600280" y="2449311"/>
            <a:ext cx="344006" cy="344006"/>
          </a:xfrm>
          <a:prstGeom prst="rect">
            <a:avLst/>
          </a:prstGeom>
        </p:spPr>
      </p:pic>
      <p:pic>
        <p:nvPicPr>
          <p:cNvPr id="62" name="Picture 61">
            <a:extLst>
              <a:ext uri="{FF2B5EF4-FFF2-40B4-BE49-F238E27FC236}">
                <a16:creationId xmlns:a16="http://schemas.microsoft.com/office/drawing/2014/main" id="{F33629E7-106A-A142-B1AF-08834AF3577C}"/>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7600280" y="2815491"/>
            <a:ext cx="344006" cy="344006"/>
          </a:xfrm>
          <a:prstGeom prst="rect">
            <a:avLst/>
          </a:prstGeom>
        </p:spPr>
      </p:pic>
      <p:pic>
        <p:nvPicPr>
          <p:cNvPr id="63" name="Picture 62">
            <a:extLst>
              <a:ext uri="{FF2B5EF4-FFF2-40B4-BE49-F238E27FC236}">
                <a16:creationId xmlns:a16="http://schemas.microsoft.com/office/drawing/2014/main" id="{56918CD3-A095-CAA6-D601-33B0CBB71EC9}"/>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7600280" y="3192402"/>
            <a:ext cx="344006" cy="344006"/>
          </a:xfrm>
          <a:prstGeom prst="rect">
            <a:avLst/>
          </a:prstGeom>
        </p:spPr>
      </p:pic>
      <p:cxnSp>
        <p:nvCxnSpPr>
          <p:cNvPr id="68" name="Straight Connector 67">
            <a:extLst>
              <a:ext uri="{FF2B5EF4-FFF2-40B4-BE49-F238E27FC236}">
                <a16:creationId xmlns:a16="http://schemas.microsoft.com/office/drawing/2014/main" id="{9F4FAD25-80AC-A9BB-EB95-72DE687F642A}"/>
              </a:ext>
            </a:extLst>
          </p:cNvPr>
          <p:cNvCxnSpPr>
            <a:cxnSpLocks/>
          </p:cNvCxnSpPr>
          <p:nvPr/>
        </p:nvCxnSpPr>
        <p:spPr>
          <a:xfrm>
            <a:off x="3039780" y="5066882"/>
            <a:ext cx="1" cy="787920"/>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69" name="Picture 68">
            <a:extLst>
              <a:ext uri="{FF2B5EF4-FFF2-40B4-BE49-F238E27FC236}">
                <a16:creationId xmlns:a16="http://schemas.microsoft.com/office/drawing/2014/main" id="{C8A2A10B-33C7-0BE0-CDC1-41B5C3C61094}"/>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2865942" y="4951858"/>
            <a:ext cx="344006" cy="344006"/>
          </a:xfrm>
          <a:prstGeom prst="rect">
            <a:avLst/>
          </a:prstGeom>
        </p:spPr>
      </p:pic>
      <p:pic>
        <p:nvPicPr>
          <p:cNvPr id="70" name="Picture 69">
            <a:extLst>
              <a:ext uri="{FF2B5EF4-FFF2-40B4-BE49-F238E27FC236}">
                <a16:creationId xmlns:a16="http://schemas.microsoft.com/office/drawing/2014/main" id="{9E2F3EAB-C702-4634-4CEC-939137282E53}"/>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2865942" y="5318038"/>
            <a:ext cx="344006" cy="344006"/>
          </a:xfrm>
          <a:prstGeom prst="rect">
            <a:avLst/>
          </a:prstGeom>
        </p:spPr>
      </p:pic>
      <p:pic>
        <p:nvPicPr>
          <p:cNvPr id="71" name="Picture 70">
            <a:extLst>
              <a:ext uri="{FF2B5EF4-FFF2-40B4-BE49-F238E27FC236}">
                <a16:creationId xmlns:a16="http://schemas.microsoft.com/office/drawing/2014/main" id="{F8FC4FB6-F027-6D5C-CC14-B08138287F16}"/>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2865942" y="5694949"/>
            <a:ext cx="344006" cy="344006"/>
          </a:xfrm>
          <a:prstGeom prst="rect">
            <a:avLst/>
          </a:prstGeom>
        </p:spPr>
      </p:pic>
      <p:cxnSp>
        <p:nvCxnSpPr>
          <p:cNvPr id="76" name="Straight Connector 75">
            <a:extLst>
              <a:ext uri="{FF2B5EF4-FFF2-40B4-BE49-F238E27FC236}">
                <a16:creationId xmlns:a16="http://schemas.microsoft.com/office/drawing/2014/main" id="{ADB79717-11BB-47B0-1A89-877A06487448}"/>
              </a:ext>
            </a:extLst>
          </p:cNvPr>
          <p:cNvCxnSpPr>
            <a:cxnSpLocks/>
          </p:cNvCxnSpPr>
          <p:nvPr/>
        </p:nvCxnSpPr>
        <p:spPr>
          <a:xfrm flipH="1">
            <a:off x="7737481" y="5063965"/>
            <a:ext cx="1835" cy="475909"/>
          </a:xfrm>
          <a:prstGeom prst="line">
            <a:avLst/>
          </a:prstGeom>
          <a:ln w="19050">
            <a:solidFill>
              <a:srgbClr val="254776"/>
            </a:solidFill>
          </a:ln>
        </p:spPr>
        <p:style>
          <a:lnRef idx="1">
            <a:schemeClr val="accent2"/>
          </a:lnRef>
          <a:fillRef idx="0">
            <a:schemeClr val="accent2"/>
          </a:fillRef>
          <a:effectRef idx="0">
            <a:schemeClr val="accent2"/>
          </a:effectRef>
          <a:fontRef idx="minor">
            <a:schemeClr val="tx1"/>
          </a:fontRef>
        </p:style>
      </p:cxnSp>
      <p:pic>
        <p:nvPicPr>
          <p:cNvPr id="77" name="Picture 76">
            <a:extLst>
              <a:ext uri="{FF2B5EF4-FFF2-40B4-BE49-F238E27FC236}">
                <a16:creationId xmlns:a16="http://schemas.microsoft.com/office/drawing/2014/main" id="{379FFF2A-4941-ACDE-8AF5-1A3EBE45A707}"/>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7565478" y="4948941"/>
            <a:ext cx="344006" cy="344006"/>
          </a:xfrm>
          <a:prstGeom prst="rect">
            <a:avLst/>
          </a:prstGeom>
        </p:spPr>
      </p:pic>
      <p:pic>
        <p:nvPicPr>
          <p:cNvPr id="79" name="Picture 78">
            <a:extLst>
              <a:ext uri="{FF2B5EF4-FFF2-40B4-BE49-F238E27FC236}">
                <a16:creationId xmlns:a16="http://schemas.microsoft.com/office/drawing/2014/main" id="{1915BCBB-6D15-31A6-BAF8-8994023761FB}"/>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7565478" y="5342960"/>
            <a:ext cx="344006" cy="344006"/>
          </a:xfrm>
          <a:prstGeom prst="rect">
            <a:avLst/>
          </a:prstGeom>
        </p:spPr>
      </p:pic>
      <p:sp>
        <p:nvSpPr>
          <p:cNvPr id="4" name="TextBox 3">
            <a:extLst>
              <a:ext uri="{FF2B5EF4-FFF2-40B4-BE49-F238E27FC236}">
                <a16:creationId xmlns:a16="http://schemas.microsoft.com/office/drawing/2014/main" id="{4E472618-B2C5-5D32-BD9C-C6705687C3E7}"/>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3" name="TextBox 2">
            <a:extLst>
              <a:ext uri="{FF2B5EF4-FFF2-40B4-BE49-F238E27FC236}">
                <a16:creationId xmlns:a16="http://schemas.microsoft.com/office/drawing/2014/main" id="{F83AEEEB-1B4B-71CE-CBD8-F99D47D5DF5B}"/>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122226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4">
            <a:extLst>
              <a:ext uri="{FF2B5EF4-FFF2-40B4-BE49-F238E27FC236}">
                <a16:creationId xmlns:a16="http://schemas.microsoft.com/office/drawing/2014/main" id="{EE1EC868-7126-878C-C76B-592D410FF7EC}"/>
              </a:ext>
            </a:extLst>
          </p:cNvPr>
          <p:cNvSpPr>
            <a:spLocks noGrp="1"/>
          </p:cNvSpPr>
          <p:nvPr>
            <p:ph type="title"/>
          </p:nvPr>
        </p:nvSpPr>
        <p:spPr>
          <a:xfrm>
            <a:off x="266219" y="391002"/>
            <a:ext cx="8324326" cy="772930"/>
          </a:xfrm>
        </p:spPr>
        <p:txBody>
          <a:bodyPr>
            <a:noAutofit/>
          </a:bodyPr>
          <a:lstStyle/>
          <a:p>
            <a:pPr defTabSz="914400" hangingPunct="0">
              <a:spcBef>
                <a:spcPts val="0"/>
              </a:spcBef>
              <a:defRPr/>
            </a:pPr>
            <a:r>
              <a:rPr kumimoji="0" lang="en-CA" b="1"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0.1</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lang="en-CA" sz="1800" kern="0" dirty="0">
                <a:solidFill>
                  <a:srgbClr val="234776"/>
                </a:solidFill>
                <a:latin typeface="Arial"/>
                <a:cs typeface="Arial" panose="020B0604020202020204" pitchFamily="34" charset="0"/>
                <a:sym typeface="Arial"/>
              </a:rPr>
              <a:t>(continued) </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Respond </a:t>
            </a:r>
            <a:r>
              <a:rPr lang="en-CA" dirty="0">
                <a:solidFill>
                  <a:srgbClr val="0F447C"/>
                </a:solidFill>
                <a:latin typeface="Arial" panose="020B0604020202020204" pitchFamily="34" charset="0"/>
                <a:cs typeface="Arial" panose="020B0604020202020204" pitchFamily="34" charset="0"/>
              </a:rPr>
              <a:t>to decision-makers’ questions with </a:t>
            </a:r>
            <a:br>
              <a:rPr lang="en-CA" dirty="0">
                <a:solidFill>
                  <a:srgbClr val="0F447C"/>
                </a:solidFill>
                <a:latin typeface="Arial" panose="020B0604020202020204" pitchFamily="34" charset="0"/>
                <a:cs typeface="Arial" panose="020B0604020202020204" pitchFamily="34" charset="0"/>
              </a:rPr>
            </a:br>
            <a:r>
              <a:rPr lang="en-CA" dirty="0">
                <a:solidFill>
                  <a:srgbClr val="0F447C"/>
                </a:solidFill>
                <a:latin typeface="Arial" panose="020B0604020202020204" pitchFamily="34" charset="0"/>
                <a:cs typeface="Arial" panose="020B0604020202020204" pitchFamily="34" charset="0"/>
              </a:rPr>
              <a:t>      the right mix of forms of evidence</a:t>
            </a:r>
            <a:br>
              <a:rPr lang="en-CA" sz="2000" dirty="0">
                <a:solidFill>
                  <a:srgbClr val="0F447C"/>
                </a:solidFill>
                <a:latin typeface="Arial" panose="020B0604020202020204" pitchFamily="34" charset="0"/>
                <a:cs typeface="Arial" panose="020B0604020202020204" pitchFamily="34" charset="0"/>
              </a:rPr>
            </a:br>
            <a:br>
              <a:rPr lang="en-CA" sz="400" dirty="0">
                <a:solidFill>
                  <a:srgbClr val="0F447C"/>
                </a:solidFill>
                <a:latin typeface="Arial" panose="020B0604020202020204" pitchFamily="34" charset="0"/>
                <a:cs typeface="Arial" panose="020B0604020202020204" pitchFamily="34" charset="0"/>
              </a:rPr>
            </a:br>
            <a:r>
              <a:rPr lang="en-CA" sz="400" dirty="0">
                <a:solidFill>
                  <a:srgbClr val="0F447C"/>
                </a:solidFill>
                <a:latin typeface="Arial" panose="020B0604020202020204" pitchFamily="34" charset="0"/>
                <a:cs typeface="Arial" panose="020B0604020202020204" pitchFamily="34" charset="0"/>
              </a:rPr>
              <a:t>                                   </a:t>
            </a:r>
            <a:r>
              <a:rPr lang="en-US" sz="1400" b="1" dirty="0">
                <a:solidFill>
                  <a:srgbClr val="0F447C"/>
                </a:solidFill>
                <a:latin typeface="Arial" panose="020B0604020202020204" pitchFamily="34" charset="0"/>
                <a:cs typeface="Arial" panose="020B0604020202020204" pitchFamily="34" charset="0"/>
              </a:rPr>
              <a:t>Match the forms of domestic evidence to the right step in the decision-making process</a:t>
            </a:r>
            <a:br>
              <a:rPr lang="en-CA" dirty="0">
                <a:solidFill>
                  <a:srgbClr val="0F447C"/>
                </a:solidFill>
                <a:latin typeface="Arial" panose="020B0604020202020204" pitchFamily="34" charset="0"/>
                <a:cs typeface="Arial" panose="020B0604020202020204" pitchFamily="34" charset="0"/>
              </a:rPr>
            </a:br>
            <a:endParaRPr kumimoji="0" lang="en-US" i="0" u="none" strike="noStrike" kern="0" cap="none" spc="0" normalizeH="0" baseline="0" noProof="0" dirty="0">
              <a:ln>
                <a:noFill/>
              </a:ln>
              <a:solidFill>
                <a:srgbClr val="234776"/>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
        <p:nvSpPr>
          <p:cNvPr id="4" name="TextBox 3">
            <a:extLst>
              <a:ext uri="{FF2B5EF4-FFF2-40B4-BE49-F238E27FC236}">
                <a16:creationId xmlns:a16="http://schemas.microsoft.com/office/drawing/2014/main" id="{4E472618-B2C5-5D32-BD9C-C6705687C3E7}"/>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graphicFrame>
        <p:nvGraphicFramePr>
          <p:cNvPr id="5" name="Table 4">
            <a:extLst>
              <a:ext uri="{FF2B5EF4-FFF2-40B4-BE49-F238E27FC236}">
                <a16:creationId xmlns:a16="http://schemas.microsoft.com/office/drawing/2014/main" id="{58CD5A05-D039-C8C9-7E59-98F3D9AC36C8}"/>
              </a:ext>
            </a:extLst>
          </p:cNvPr>
          <p:cNvGraphicFramePr>
            <a:graphicFrameLocks noGrp="1"/>
          </p:cNvGraphicFramePr>
          <p:nvPr>
            <p:extLst>
              <p:ext uri="{D42A27DB-BD31-4B8C-83A1-F6EECF244321}">
                <p14:modId xmlns:p14="http://schemas.microsoft.com/office/powerpoint/2010/main" val="2301325433"/>
              </p:ext>
            </p:extLst>
          </p:nvPr>
        </p:nvGraphicFramePr>
        <p:xfrm>
          <a:off x="893693" y="2146996"/>
          <a:ext cx="10484128" cy="1919665"/>
        </p:xfrm>
        <a:graphic>
          <a:graphicData uri="http://schemas.openxmlformats.org/drawingml/2006/table">
            <a:tbl>
              <a:tblPr firstRow="1" firstCol="1" bandRow="1"/>
              <a:tblGrid>
                <a:gridCol w="1588167">
                  <a:extLst>
                    <a:ext uri="{9D8B030D-6E8A-4147-A177-3AD203B41FA5}">
                      <a16:colId xmlns:a16="http://schemas.microsoft.com/office/drawing/2014/main" val="2438151703"/>
                    </a:ext>
                  </a:extLst>
                </a:gridCol>
                <a:gridCol w="932159">
                  <a:extLst>
                    <a:ext uri="{9D8B030D-6E8A-4147-A177-3AD203B41FA5}">
                      <a16:colId xmlns:a16="http://schemas.microsoft.com/office/drawing/2014/main" val="1941796730"/>
                    </a:ext>
                  </a:extLst>
                </a:gridCol>
                <a:gridCol w="337049">
                  <a:extLst>
                    <a:ext uri="{9D8B030D-6E8A-4147-A177-3AD203B41FA5}">
                      <a16:colId xmlns:a16="http://schemas.microsoft.com/office/drawing/2014/main" val="4159614164"/>
                    </a:ext>
                  </a:extLst>
                </a:gridCol>
                <a:gridCol w="1650545">
                  <a:extLst>
                    <a:ext uri="{9D8B030D-6E8A-4147-A177-3AD203B41FA5}">
                      <a16:colId xmlns:a16="http://schemas.microsoft.com/office/drawing/2014/main" val="3417789404"/>
                    </a:ext>
                  </a:extLst>
                </a:gridCol>
                <a:gridCol w="5976208">
                  <a:extLst>
                    <a:ext uri="{9D8B030D-6E8A-4147-A177-3AD203B41FA5}">
                      <a16:colId xmlns:a16="http://schemas.microsoft.com/office/drawing/2014/main" val="4259270599"/>
                    </a:ext>
                  </a:extLst>
                </a:gridCol>
              </a:tblGrid>
              <a:tr h="21869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Vantage point</a:t>
                      </a: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Forms of evidence</a:t>
                      </a: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400" b="0" i="0" dirty="0">
                          <a:solidFill>
                            <a:srgbClr val="254776"/>
                          </a:solidFill>
                          <a:effectLst/>
                          <a:latin typeface="Arial" panose="020B0604020202020204" pitchFamily="34" charset="0"/>
                          <a:cs typeface="Arial" panose="020B0604020202020204" pitchFamily="34" charset="0"/>
                        </a:rPr>
                        <a:t> Steps where it adds the greatest value</a:t>
                      </a:r>
                      <a:endParaRPr lang="en-US" sz="14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extLst>
                  <a:ext uri="{0D108BD9-81ED-4DB2-BD59-A6C34878D82A}">
                    <a16:rowId xmlns:a16="http://schemas.microsoft.com/office/drawing/2014/main" val="1033804439"/>
                  </a:ext>
                </a:extLst>
              </a:tr>
              <a:tr h="322973">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CA" sz="1200" b="0" i="0" u="none" strike="noStrike" cap="none" spc="0" baseline="0" dirty="0">
                          <a:solidFill>
                            <a:srgbClr val="254776"/>
                          </a:solidFill>
                          <a:effectLst/>
                          <a:uFillTx/>
                          <a:latin typeface="Helvetica" panose="020B0604020202020204" pitchFamily="34" charset="0"/>
                          <a:ea typeface="+mn-ea"/>
                          <a:cs typeface="Helvetica" panose="020B0604020202020204" pitchFamily="34" charset="0"/>
                          <a:sym typeface="Arial"/>
                        </a:rPr>
                        <a:t>Domestic evidence</a:t>
                      </a: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CA" sz="1300" b="0" i="0" u="none" strike="noStrike" cap="none" spc="0" baseline="0" dirty="0">
                        <a:solidFill>
                          <a:srgbClr val="254776"/>
                        </a:solidFill>
                        <a:effectLst/>
                        <a:uFillTx/>
                        <a:latin typeface="+mn-lt"/>
                        <a:ea typeface="+mn-ea"/>
                        <a:cs typeface="+mn-cs"/>
                        <a:sym typeface="Arial"/>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100" b="0" dirty="0">
                          <a:solidFill>
                            <a:srgbClr val="254776"/>
                          </a:solidFill>
                          <a:effectLst/>
                          <a:latin typeface="Arial" panose="020B0604020202020204" pitchFamily="34" charset="0"/>
                          <a:cs typeface="Arial" panose="020B0604020202020204" pitchFamily="34" charset="0"/>
                        </a:rPr>
                        <a:t>Data analytics</a:t>
                      </a: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4133599"/>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100" b="0" dirty="0">
                          <a:solidFill>
                            <a:srgbClr val="254776"/>
                          </a:solidFill>
                          <a:effectLst/>
                          <a:latin typeface="Arial" panose="020B0604020202020204" pitchFamily="34" charset="0"/>
                          <a:cs typeface="Arial" panose="020B0604020202020204" pitchFamily="34" charset="0"/>
                        </a:rPr>
                        <a:t>Modeling</a:t>
                      </a:r>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223415"/>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100" b="0" dirty="0">
                          <a:solidFill>
                            <a:srgbClr val="254776"/>
                          </a:solidFill>
                          <a:effectLst/>
                          <a:latin typeface="Arial" panose="020B0604020202020204" pitchFamily="34" charset="0"/>
                          <a:cs typeface="Arial" panose="020B0604020202020204" pitchFamily="34" charset="0"/>
                        </a:rPr>
                        <a:t>Evaluation</a:t>
                      </a: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5886923"/>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algn="l"/>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1120"/>
                        </a:lnSpc>
                      </a:pPr>
                      <a:r>
                        <a:rPr lang="en-CA" sz="1100" b="0" dirty="0">
                          <a:solidFill>
                            <a:srgbClr val="254776"/>
                          </a:solidFill>
                          <a:effectLst/>
                          <a:latin typeface="Arial" panose="020B0604020202020204" pitchFamily="34" charset="0"/>
                          <a:cs typeface="Arial" panose="020B0604020202020204" pitchFamily="34" charset="0"/>
                        </a:rPr>
                        <a:t>Behavioural/</a:t>
                      </a:r>
                    </a:p>
                    <a:p>
                      <a:pPr algn="l">
                        <a:lnSpc>
                          <a:spcPts val="1120"/>
                        </a:lnSpc>
                      </a:pPr>
                      <a:r>
                        <a:rPr lang="en-CA" sz="1100" b="0" dirty="0">
                          <a:solidFill>
                            <a:srgbClr val="254776"/>
                          </a:solidFill>
                          <a:effectLst/>
                          <a:latin typeface="Arial" panose="020B0604020202020204" pitchFamily="34" charset="0"/>
                          <a:cs typeface="Arial" panose="020B0604020202020204" pitchFamily="34" charset="0"/>
                        </a:rPr>
                        <a:t>implementation research</a:t>
                      </a: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7998895"/>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100" b="0" dirty="0">
                          <a:solidFill>
                            <a:srgbClr val="254776"/>
                          </a:solidFill>
                          <a:effectLst/>
                          <a:latin typeface="Arial" panose="020B0604020202020204" pitchFamily="34" charset="0"/>
                          <a:cs typeface="Arial" panose="020B0604020202020204" pitchFamily="34" charset="0"/>
                        </a:rPr>
                        <a:t>Qualitative insights</a:t>
                      </a: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8804998"/>
                  </a:ext>
                </a:extLst>
              </a:tr>
            </a:tbl>
          </a:graphicData>
        </a:graphic>
      </p:graphicFrame>
      <p:pic>
        <p:nvPicPr>
          <p:cNvPr id="6" name="Picture 5">
            <a:extLst>
              <a:ext uri="{FF2B5EF4-FFF2-40B4-BE49-F238E27FC236}">
                <a16:creationId xmlns:a16="http://schemas.microsoft.com/office/drawing/2014/main" id="{91AA0EF9-BFBB-3C49-DB30-BD0AF7474E04}"/>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2530974" y="2905338"/>
            <a:ext cx="731352" cy="731352"/>
          </a:xfrm>
          <a:prstGeom prst="rect">
            <a:avLst/>
          </a:prstGeom>
        </p:spPr>
      </p:pic>
      <p:pic>
        <p:nvPicPr>
          <p:cNvPr id="13" name="Picture 12">
            <a:extLst>
              <a:ext uri="{FF2B5EF4-FFF2-40B4-BE49-F238E27FC236}">
                <a16:creationId xmlns:a16="http://schemas.microsoft.com/office/drawing/2014/main" id="{8A2B1D0F-2281-3718-0DC8-FD510B0A4DCD}"/>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3440543" y="3441354"/>
            <a:ext cx="299148" cy="299148"/>
          </a:xfrm>
          <a:prstGeom prst="rect">
            <a:avLst/>
          </a:prstGeom>
        </p:spPr>
      </p:pic>
      <p:pic>
        <p:nvPicPr>
          <p:cNvPr id="14" name="Picture 13">
            <a:extLst>
              <a:ext uri="{FF2B5EF4-FFF2-40B4-BE49-F238E27FC236}">
                <a16:creationId xmlns:a16="http://schemas.microsoft.com/office/drawing/2014/main" id="{491DD438-2F27-AA22-A265-91AB00159E1F}"/>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3440543" y="2461839"/>
            <a:ext cx="299148" cy="299148"/>
          </a:xfrm>
          <a:prstGeom prst="rect">
            <a:avLst/>
          </a:prstGeom>
        </p:spPr>
      </p:pic>
      <p:pic>
        <p:nvPicPr>
          <p:cNvPr id="17" name="Picture 16">
            <a:extLst>
              <a:ext uri="{FF2B5EF4-FFF2-40B4-BE49-F238E27FC236}">
                <a16:creationId xmlns:a16="http://schemas.microsoft.com/office/drawing/2014/main" id="{A9660B71-3968-2A7D-B7DC-7B35F6FA00BE}"/>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3440543" y="3110317"/>
            <a:ext cx="299148" cy="299148"/>
          </a:xfrm>
          <a:prstGeom prst="rect">
            <a:avLst/>
          </a:prstGeom>
        </p:spPr>
      </p:pic>
      <p:pic>
        <p:nvPicPr>
          <p:cNvPr id="18" name="Picture 17">
            <a:extLst>
              <a:ext uri="{FF2B5EF4-FFF2-40B4-BE49-F238E27FC236}">
                <a16:creationId xmlns:a16="http://schemas.microsoft.com/office/drawing/2014/main" id="{2BB0A008-0D7E-3858-7B95-A893EFB1DA30}"/>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3440543" y="2782925"/>
            <a:ext cx="299148" cy="299148"/>
          </a:xfrm>
          <a:prstGeom prst="rect">
            <a:avLst/>
          </a:prstGeom>
        </p:spPr>
      </p:pic>
      <p:pic>
        <p:nvPicPr>
          <p:cNvPr id="19" name="Picture 18">
            <a:extLst>
              <a:ext uri="{FF2B5EF4-FFF2-40B4-BE49-F238E27FC236}">
                <a16:creationId xmlns:a16="http://schemas.microsoft.com/office/drawing/2014/main" id="{CCD400B9-41C0-941A-5631-72571932311E}"/>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3440543" y="3763650"/>
            <a:ext cx="299148" cy="299148"/>
          </a:xfrm>
          <a:prstGeom prst="rect">
            <a:avLst/>
          </a:prstGeom>
        </p:spPr>
      </p:pic>
      <p:graphicFrame>
        <p:nvGraphicFramePr>
          <p:cNvPr id="20" name="Table 6">
            <a:extLst>
              <a:ext uri="{FF2B5EF4-FFF2-40B4-BE49-F238E27FC236}">
                <a16:creationId xmlns:a16="http://schemas.microsoft.com/office/drawing/2014/main" id="{F413D773-C4DA-7896-4A91-15E12D927382}"/>
              </a:ext>
            </a:extLst>
          </p:cNvPr>
          <p:cNvGraphicFramePr>
            <a:graphicFrameLocks noGrp="1"/>
          </p:cNvGraphicFramePr>
          <p:nvPr>
            <p:extLst>
              <p:ext uri="{D42A27DB-BD31-4B8C-83A1-F6EECF244321}">
                <p14:modId xmlns:p14="http://schemas.microsoft.com/office/powerpoint/2010/main" val="3247778048"/>
              </p:ext>
            </p:extLst>
          </p:nvPr>
        </p:nvGraphicFramePr>
        <p:xfrm>
          <a:off x="5417873" y="2473870"/>
          <a:ext cx="5959948" cy="1596700"/>
        </p:xfrm>
        <a:graphic>
          <a:graphicData uri="http://schemas.openxmlformats.org/drawingml/2006/table">
            <a:tbl>
              <a:tblPr firstRow="1" bandRow="1">
                <a:tableStyleId>{5940675A-B579-460E-94D1-54222C63F5DA}</a:tableStyleId>
              </a:tblPr>
              <a:tblGrid>
                <a:gridCol w="1489987">
                  <a:extLst>
                    <a:ext uri="{9D8B030D-6E8A-4147-A177-3AD203B41FA5}">
                      <a16:colId xmlns:a16="http://schemas.microsoft.com/office/drawing/2014/main" val="2992671412"/>
                    </a:ext>
                  </a:extLst>
                </a:gridCol>
                <a:gridCol w="1489987">
                  <a:extLst>
                    <a:ext uri="{9D8B030D-6E8A-4147-A177-3AD203B41FA5}">
                      <a16:colId xmlns:a16="http://schemas.microsoft.com/office/drawing/2014/main" val="597148921"/>
                    </a:ext>
                  </a:extLst>
                </a:gridCol>
                <a:gridCol w="1489987">
                  <a:extLst>
                    <a:ext uri="{9D8B030D-6E8A-4147-A177-3AD203B41FA5}">
                      <a16:colId xmlns:a16="http://schemas.microsoft.com/office/drawing/2014/main" val="1162182459"/>
                    </a:ext>
                  </a:extLst>
                </a:gridCol>
                <a:gridCol w="1489987">
                  <a:extLst>
                    <a:ext uri="{9D8B030D-6E8A-4147-A177-3AD203B41FA5}">
                      <a16:colId xmlns:a16="http://schemas.microsoft.com/office/drawing/2014/main" val="3570964566"/>
                    </a:ext>
                  </a:extLst>
                </a:gridCol>
              </a:tblGrid>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413739"/>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7635577"/>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6252501"/>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2388347"/>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6386504"/>
                  </a:ext>
                </a:extLst>
              </a:tr>
            </a:tbl>
          </a:graphicData>
        </a:graphic>
      </p:graphicFrame>
      <p:sp>
        <p:nvSpPr>
          <p:cNvPr id="22" name="Oval 21">
            <a:extLst>
              <a:ext uri="{FF2B5EF4-FFF2-40B4-BE49-F238E27FC236}">
                <a16:creationId xmlns:a16="http://schemas.microsoft.com/office/drawing/2014/main" id="{1685E38C-976A-92D3-FAB8-040D0177F254}"/>
              </a:ext>
            </a:extLst>
          </p:cNvPr>
          <p:cNvSpPr/>
          <p:nvPr/>
        </p:nvSpPr>
        <p:spPr>
          <a:xfrm>
            <a:off x="2528352" y="2902408"/>
            <a:ext cx="721895" cy="724766"/>
          </a:xfrm>
          <a:prstGeom prst="ellipse">
            <a:avLst/>
          </a:prstGeom>
          <a:noFill/>
          <a:ln w="66675">
            <a:solidFill>
              <a:srgbClr val="99C2E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34043D0A-9223-28BD-5F1F-0851901812F0}"/>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6021906" y="2461839"/>
            <a:ext cx="284688" cy="301434"/>
          </a:xfrm>
          <a:prstGeom prst="rect">
            <a:avLst/>
          </a:prstGeom>
        </p:spPr>
      </p:pic>
      <p:pic>
        <p:nvPicPr>
          <p:cNvPr id="26" name="Picture 25">
            <a:extLst>
              <a:ext uri="{FF2B5EF4-FFF2-40B4-BE49-F238E27FC236}">
                <a16:creationId xmlns:a16="http://schemas.microsoft.com/office/drawing/2014/main" id="{18473941-1DC7-E4F0-03B6-352D05F8ADEA}"/>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6021906" y="2781782"/>
            <a:ext cx="284688" cy="301434"/>
          </a:xfrm>
          <a:prstGeom prst="rect">
            <a:avLst/>
          </a:prstGeom>
        </p:spPr>
      </p:pic>
      <p:pic>
        <p:nvPicPr>
          <p:cNvPr id="32" name="Picture 31">
            <a:extLst>
              <a:ext uri="{FF2B5EF4-FFF2-40B4-BE49-F238E27FC236}">
                <a16:creationId xmlns:a16="http://schemas.microsoft.com/office/drawing/2014/main" id="{E5CC7F6A-E589-93E2-A37E-C9C0CFE9DD24}"/>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6021906" y="3752473"/>
            <a:ext cx="284688" cy="301434"/>
          </a:xfrm>
          <a:prstGeom prst="rect">
            <a:avLst/>
          </a:prstGeom>
        </p:spPr>
      </p:pic>
      <p:pic>
        <p:nvPicPr>
          <p:cNvPr id="33" name="Picture 32">
            <a:extLst>
              <a:ext uri="{FF2B5EF4-FFF2-40B4-BE49-F238E27FC236}">
                <a16:creationId xmlns:a16="http://schemas.microsoft.com/office/drawing/2014/main" id="{3F1000A9-32D4-06EA-609F-E44C03906F16}"/>
              </a:ext>
            </a:extLst>
          </p:cNvPr>
          <p:cNvPicPr>
            <a:picLocks noChangeAspect="1"/>
          </p:cNvPicPr>
          <p:nvPr/>
        </p:nvPicPr>
        <p:blipFill>
          <a:blip r:embed="rId10" cstate="email">
            <a:extLst>
              <a:ext uri="{28A0092B-C50C-407E-A947-70E740481C1C}">
                <a14:useLocalDpi xmlns:a14="http://schemas.microsoft.com/office/drawing/2010/main"/>
              </a:ext>
            </a:extLst>
          </a:blip>
          <a:srcRect/>
          <a:stretch/>
        </p:blipFill>
        <p:spPr>
          <a:xfrm>
            <a:off x="7519805" y="3108031"/>
            <a:ext cx="284687" cy="301434"/>
          </a:xfrm>
          <a:prstGeom prst="rect">
            <a:avLst/>
          </a:prstGeom>
        </p:spPr>
      </p:pic>
      <p:pic>
        <p:nvPicPr>
          <p:cNvPr id="34" name="Picture 33">
            <a:extLst>
              <a:ext uri="{FF2B5EF4-FFF2-40B4-BE49-F238E27FC236}">
                <a16:creationId xmlns:a16="http://schemas.microsoft.com/office/drawing/2014/main" id="{476BB387-AB04-4180-7FF9-6CAF84B54455}"/>
              </a:ext>
            </a:extLst>
          </p:cNvPr>
          <p:cNvPicPr>
            <a:picLocks noChangeAspect="1"/>
          </p:cNvPicPr>
          <p:nvPr/>
        </p:nvPicPr>
        <p:blipFill>
          <a:blip r:embed="rId10" cstate="email">
            <a:extLst>
              <a:ext uri="{28A0092B-C50C-407E-A947-70E740481C1C}">
                <a14:useLocalDpi xmlns:a14="http://schemas.microsoft.com/office/drawing/2010/main"/>
              </a:ext>
            </a:extLst>
          </a:blip>
          <a:srcRect/>
          <a:stretch/>
        </p:blipFill>
        <p:spPr>
          <a:xfrm>
            <a:off x="7519805" y="2781782"/>
            <a:ext cx="284687" cy="301434"/>
          </a:xfrm>
          <a:prstGeom prst="rect">
            <a:avLst/>
          </a:prstGeom>
        </p:spPr>
      </p:pic>
      <p:pic>
        <p:nvPicPr>
          <p:cNvPr id="36" name="Picture 35">
            <a:extLst>
              <a:ext uri="{FF2B5EF4-FFF2-40B4-BE49-F238E27FC236}">
                <a16:creationId xmlns:a16="http://schemas.microsoft.com/office/drawing/2014/main" id="{895560B9-6414-1050-1CDF-C4A2E9DBC8AB}"/>
              </a:ext>
            </a:extLst>
          </p:cNvPr>
          <p:cNvPicPr>
            <a:picLocks noChangeAspect="1"/>
          </p:cNvPicPr>
          <p:nvPr/>
        </p:nvPicPr>
        <p:blipFill>
          <a:blip r:embed="rId10" cstate="email">
            <a:extLst>
              <a:ext uri="{28A0092B-C50C-407E-A947-70E740481C1C}">
                <a14:useLocalDpi xmlns:a14="http://schemas.microsoft.com/office/drawing/2010/main"/>
              </a:ext>
            </a:extLst>
          </a:blip>
          <a:srcRect/>
          <a:stretch/>
        </p:blipFill>
        <p:spPr>
          <a:xfrm>
            <a:off x="7519805" y="3752473"/>
            <a:ext cx="284687" cy="301434"/>
          </a:xfrm>
          <a:prstGeom prst="rect">
            <a:avLst/>
          </a:prstGeom>
        </p:spPr>
      </p:pic>
      <p:pic>
        <p:nvPicPr>
          <p:cNvPr id="37" name="Picture 36">
            <a:extLst>
              <a:ext uri="{FF2B5EF4-FFF2-40B4-BE49-F238E27FC236}">
                <a16:creationId xmlns:a16="http://schemas.microsoft.com/office/drawing/2014/main" id="{FDD0FC2C-D934-A0B5-C591-2DE7183FD745}"/>
              </a:ext>
            </a:extLst>
          </p:cNvPr>
          <p:cNvPicPr>
            <a:picLocks noChangeAspect="1"/>
          </p:cNvPicPr>
          <p:nvPr/>
        </p:nvPicPr>
        <p:blipFill>
          <a:blip r:embed="rId11" cstate="email">
            <a:extLst>
              <a:ext uri="{28A0092B-C50C-407E-A947-70E740481C1C}">
                <a14:useLocalDpi xmlns:a14="http://schemas.microsoft.com/office/drawing/2010/main"/>
              </a:ext>
            </a:extLst>
          </a:blip>
          <a:srcRect/>
          <a:stretch/>
        </p:blipFill>
        <p:spPr>
          <a:xfrm>
            <a:off x="8997801" y="3752473"/>
            <a:ext cx="284687" cy="301433"/>
          </a:xfrm>
          <a:prstGeom prst="rect">
            <a:avLst/>
          </a:prstGeom>
        </p:spPr>
      </p:pic>
      <p:pic>
        <p:nvPicPr>
          <p:cNvPr id="38" name="Picture 37">
            <a:extLst>
              <a:ext uri="{FF2B5EF4-FFF2-40B4-BE49-F238E27FC236}">
                <a16:creationId xmlns:a16="http://schemas.microsoft.com/office/drawing/2014/main" id="{F00581E7-A4B6-1C9E-7DA0-E73B469E7826}"/>
              </a:ext>
            </a:extLst>
          </p:cNvPr>
          <p:cNvPicPr>
            <a:picLocks noChangeAspect="1"/>
          </p:cNvPicPr>
          <p:nvPr/>
        </p:nvPicPr>
        <p:blipFill>
          <a:blip r:embed="rId11" cstate="email">
            <a:extLst>
              <a:ext uri="{28A0092B-C50C-407E-A947-70E740481C1C}">
                <a14:useLocalDpi xmlns:a14="http://schemas.microsoft.com/office/drawing/2010/main"/>
              </a:ext>
            </a:extLst>
          </a:blip>
          <a:srcRect/>
          <a:stretch/>
        </p:blipFill>
        <p:spPr>
          <a:xfrm>
            <a:off x="8997801" y="3427996"/>
            <a:ext cx="284687" cy="301433"/>
          </a:xfrm>
          <a:prstGeom prst="rect">
            <a:avLst/>
          </a:prstGeom>
        </p:spPr>
      </p:pic>
      <p:pic>
        <p:nvPicPr>
          <p:cNvPr id="41" name="Picture 40">
            <a:extLst>
              <a:ext uri="{FF2B5EF4-FFF2-40B4-BE49-F238E27FC236}">
                <a16:creationId xmlns:a16="http://schemas.microsoft.com/office/drawing/2014/main" id="{FD78AA15-DAC5-FA0C-DE13-D9D1B59D33DA}"/>
              </a:ext>
            </a:extLst>
          </p:cNvPr>
          <p:cNvPicPr>
            <a:picLocks noChangeAspect="1"/>
          </p:cNvPicPr>
          <p:nvPr/>
        </p:nvPicPr>
        <p:blipFill>
          <a:blip r:embed="rId12" cstate="email">
            <a:extLst>
              <a:ext uri="{28A0092B-C50C-407E-A947-70E740481C1C}">
                <a14:useLocalDpi xmlns:a14="http://schemas.microsoft.com/office/drawing/2010/main"/>
              </a:ext>
            </a:extLst>
          </a:blip>
          <a:srcRect/>
          <a:stretch/>
        </p:blipFill>
        <p:spPr>
          <a:xfrm>
            <a:off x="10489622" y="3108031"/>
            <a:ext cx="284686" cy="301433"/>
          </a:xfrm>
          <a:prstGeom prst="rect">
            <a:avLst/>
          </a:prstGeom>
        </p:spPr>
      </p:pic>
      <p:pic>
        <p:nvPicPr>
          <p:cNvPr id="42" name="Picture 41">
            <a:extLst>
              <a:ext uri="{FF2B5EF4-FFF2-40B4-BE49-F238E27FC236}">
                <a16:creationId xmlns:a16="http://schemas.microsoft.com/office/drawing/2014/main" id="{E3E4B31F-8B96-431C-AA9D-76D960B98454}"/>
              </a:ext>
            </a:extLst>
          </p:cNvPr>
          <p:cNvPicPr>
            <a:picLocks noChangeAspect="1"/>
          </p:cNvPicPr>
          <p:nvPr/>
        </p:nvPicPr>
        <p:blipFill>
          <a:blip r:embed="rId12" cstate="email">
            <a:extLst>
              <a:ext uri="{28A0092B-C50C-407E-A947-70E740481C1C}">
                <a14:useLocalDpi xmlns:a14="http://schemas.microsoft.com/office/drawing/2010/main"/>
              </a:ext>
            </a:extLst>
          </a:blip>
          <a:srcRect/>
          <a:stretch/>
        </p:blipFill>
        <p:spPr>
          <a:xfrm>
            <a:off x="10489622" y="2461839"/>
            <a:ext cx="284686" cy="301433"/>
          </a:xfrm>
          <a:prstGeom prst="rect">
            <a:avLst/>
          </a:prstGeom>
        </p:spPr>
      </p:pic>
      <p:pic>
        <p:nvPicPr>
          <p:cNvPr id="43" name="Picture 42">
            <a:extLst>
              <a:ext uri="{FF2B5EF4-FFF2-40B4-BE49-F238E27FC236}">
                <a16:creationId xmlns:a16="http://schemas.microsoft.com/office/drawing/2014/main" id="{E2CE71F3-7B48-F7DE-FA36-D975C08C443A}"/>
              </a:ext>
            </a:extLst>
          </p:cNvPr>
          <p:cNvPicPr>
            <a:picLocks noChangeAspect="1"/>
          </p:cNvPicPr>
          <p:nvPr/>
        </p:nvPicPr>
        <p:blipFill>
          <a:blip r:embed="rId12" cstate="email">
            <a:extLst>
              <a:ext uri="{28A0092B-C50C-407E-A947-70E740481C1C}">
                <a14:useLocalDpi xmlns:a14="http://schemas.microsoft.com/office/drawing/2010/main"/>
              </a:ext>
            </a:extLst>
          </a:blip>
          <a:srcRect/>
          <a:stretch/>
        </p:blipFill>
        <p:spPr>
          <a:xfrm>
            <a:off x="10495699" y="3752473"/>
            <a:ext cx="284686" cy="301433"/>
          </a:xfrm>
          <a:prstGeom prst="rect">
            <a:avLst/>
          </a:prstGeom>
        </p:spPr>
      </p:pic>
      <p:sp>
        <p:nvSpPr>
          <p:cNvPr id="3" name="TextBox 2">
            <a:extLst>
              <a:ext uri="{FF2B5EF4-FFF2-40B4-BE49-F238E27FC236}">
                <a16:creationId xmlns:a16="http://schemas.microsoft.com/office/drawing/2014/main" id="{BC3F0566-9F65-2F92-9658-9EA82C6CCD54}"/>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2339307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85" descr="Shape&#10;&#10;Description automatically generated">
            <a:extLst>
              <a:ext uri="{FF2B5EF4-FFF2-40B4-BE49-F238E27FC236}">
                <a16:creationId xmlns:a16="http://schemas.microsoft.com/office/drawing/2014/main" id="{9EEDE344-1EB8-69AA-FF08-EF489E577ED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52160" y="1160478"/>
            <a:ext cx="3885239" cy="5035293"/>
          </a:xfrm>
          <a:prstGeom prst="rect">
            <a:avLst/>
          </a:prstGeom>
        </p:spPr>
      </p:pic>
      <p:sp>
        <p:nvSpPr>
          <p:cNvPr id="10" name="Title 14">
            <a:extLst>
              <a:ext uri="{FF2B5EF4-FFF2-40B4-BE49-F238E27FC236}">
                <a16:creationId xmlns:a16="http://schemas.microsoft.com/office/drawing/2014/main" id="{EE1EC868-7126-878C-C76B-592D410FF7EC}"/>
              </a:ext>
            </a:extLst>
          </p:cNvPr>
          <p:cNvSpPr>
            <a:spLocks noGrp="1"/>
          </p:cNvSpPr>
          <p:nvPr>
            <p:ph type="title"/>
          </p:nvPr>
        </p:nvSpPr>
        <p:spPr>
          <a:xfrm>
            <a:off x="207715" y="282753"/>
            <a:ext cx="8324326" cy="772930"/>
          </a:xfrm>
        </p:spPr>
        <p:txBody>
          <a:bodyPr>
            <a:noAutofit/>
          </a:bodyPr>
          <a:lstStyle/>
          <a:p>
            <a:pPr defTabSz="914400" hangingPunct="0">
              <a:spcBef>
                <a:spcPts val="0"/>
              </a:spcBef>
              <a:defRPr/>
            </a:pPr>
            <a:r>
              <a:rPr kumimoji="0" lang="en-CA" b="1"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0.2</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Respond </a:t>
            </a:r>
            <a:r>
              <a:rPr lang="en-CA" dirty="0">
                <a:solidFill>
                  <a:srgbClr val="0F447C"/>
                </a:solidFill>
                <a:latin typeface="Arial" panose="020B0604020202020204" pitchFamily="34" charset="0"/>
                <a:cs typeface="Arial" panose="020B0604020202020204" pitchFamily="34" charset="0"/>
              </a:rPr>
              <a:t>to decision-makers’ questions with the right </a:t>
            </a:r>
            <a:br>
              <a:rPr lang="en-CA" dirty="0">
                <a:solidFill>
                  <a:srgbClr val="0F447C"/>
                </a:solidFill>
                <a:latin typeface="Arial" panose="020B0604020202020204" pitchFamily="34" charset="0"/>
                <a:cs typeface="Arial" panose="020B0604020202020204" pitchFamily="34" charset="0"/>
              </a:rPr>
            </a:br>
            <a:r>
              <a:rPr lang="en-CA" dirty="0">
                <a:solidFill>
                  <a:srgbClr val="0F447C"/>
                </a:solidFill>
                <a:latin typeface="Arial" panose="020B0604020202020204" pitchFamily="34" charset="0"/>
                <a:cs typeface="Arial" panose="020B0604020202020204" pitchFamily="34" charset="0"/>
              </a:rPr>
              <a:t>      mix of forms of evidence</a:t>
            </a:r>
            <a:br>
              <a:rPr lang="en-CA" dirty="0">
                <a:solidFill>
                  <a:srgbClr val="0F447C"/>
                </a:solidFill>
                <a:latin typeface="Arial" panose="020B0604020202020204" pitchFamily="34" charset="0"/>
                <a:cs typeface="Arial" panose="020B0604020202020204" pitchFamily="34" charset="0"/>
              </a:rPr>
            </a:br>
            <a:endParaRPr kumimoji="0" lang="en-US" i="0" u="none" strike="noStrike" kern="0" cap="none" spc="0" normalizeH="0" baseline="0" noProof="0" dirty="0">
              <a:ln>
                <a:noFill/>
              </a:ln>
              <a:solidFill>
                <a:srgbClr val="234776"/>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
        <p:nvSpPr>
          <p:cNvPr id="18" name="TextBox 17">
            <a:extLst>
              <a:ext uri="{FF2B5EF4-FFF2-40B4-BE49-F238E27FC236}">
                <a16:creationId xmlns:a16="http://schemas.microsoft.com/office/drawing/2014/main" id="{6F762966-01FD-45BB-45C8-EE702B53FD3C}"/>
              </a:ext>
            </a:extLst>
          </p:cNvPr>
          <p:cNvSpPr txBox="1"/>
          <p:nvPr/>
        </p:nvSpPr>
        <p:spPr>
          <a:xfrm>
            <a:off x="7397303" y="1602683"/>
            <a:ext cx="1246995" cy="246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000" b="0" dirty="0">
                <a:solidFill>
                  <a:srgbClr val="254776"/>
                </a:solidFill>
                <a:effectLst/>
                <a:latin typeface="Arial" panose="020B0604020202020204" pitchFamily="34" charset="0"/>
                <a:cs typeface="Arial" panose="020B0604020202020204" pitchFamily="34" charset="0"/>
              </a:rPr>
              <a:t>Modeling</a:t>
            </a:r>
            <a:endParaRPr lang="en-CA" sz="1000" dirty="0">
              <a:solidFill>
                <a:srgbClr val="254776"/>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DF91BEC-ABC5-9971-7C27-41C43A37E3AD}"/>
              </a:ext>
            </a:extLst>
          </p:cNvPr>
          <p:cNvSpPr txBox="1"/>
          <p:nvPr/>
        </p:nvSpPr>
        <p:spPr>
          <a:xfrm>
            <a:off x="7397304" y="2007036"/>
            <a:ext cx="1103374"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CA" sz="1000" b="0" dirty="0">
                <a:solidFill>
                  <a:srgbClr val="254776"/>
                </a:solidFill>
                <a:effectLst/>
                <a:latin typeface="Arial" panose="020B0604020202020204" pitchFamily="34" charset="0"/>
                <a:cs typeface="Arial" panose="020B0604020202020204" pitchFamily="34" charset="0"/>
              </a:rPr>
              <a:t>Behavioural/</a:t>
            </a:r>
          </a:p>
          <a:p>
            <a:pPr algn="l"/>
            <a:r>
              <a:rPr lang="en-CA" sz="1000" b="0" dirty="0">
                <a:solidFill>
                  <a:srgbClr val="254776"/>
                </a:solidFill>
                <a:effectLst/>
                <a:latin typeface="Arial" panose="020B0604020202020204" pitchFamily="34" charset="0"/>
                <a:cs typeface="Arial" panose="020B0604020202020204" pitchFamily="34" charset="0"/>
              </a:rPr>
              <a:t>implementation</a:t>
            </a:r>
          </a:p>
          <a:p>
            <a:pPr algn="l"/>
            <a:r>
              <a:rPr lang="en-CA" sz="1000" b="0" dirty="0">
                <a:solidFill>
                  <a:srgbClr val="254776"/>
                </a:solidFill>
                <a:effectLst/>
                <a:latin typeface="Arial" panose="020B0604020202020204" pitchFamily="34" charset="0"/>
                <a:cs typeface="Arial" panose="020B0604020202020204" pitchFamily="34" charset="0"/>
              </a:rPr>
              <a:t>research</a:t>
            </a:r>
          </a:p>
        </p:txBody>
      </p:sp>
      <p:sp>
        <p:nvSpPr>
          <p:cNvPr id="20" name="TextBox 19">
            <a:extLst>
              <a:ext uri="{FF2B5EF4-FFF2-40B4-BE49-F238E27FC236}">
                <a16:creationId xmlns:a16="http://schemas.microsoft.com/office/drawing/2014/main" id="{83454258-D16C-B1D0-6663-A18915FF13F3}"/>
              </a:ext>
            </a:extLst>
          </p:cNvPr>
          <p:cNvSpPr txBox="1"/>
          <p:nvPr/>
        </p:nvSpPr>
        <p:spPr>
          <a:xfrm>
            <a:off x="7384115" y="2624399"/>
            <a:ext cx="1103374"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00" b="0" dirty="0">
                <a:solidFill>
                  <a:srgbClr val="254776"/>
                </a:solidFill>
                <a:effectLst/>
                <a:latin typeface="Arial" panose="020B0604020202020204" pitchFamily="34" charset="0"/>
                <a:cs typeface="Arial" panose="020B0604020202020204" pitchFamily="34" charset="0"/>
              </a:rPr>
              <a:t>Qualitative</a:t>
            </a:r>
          </a:p>
          <a:p>
            <a:pPr marL="0" marR="0" lvl="0" indent="0" algn="l" defTabSz="457189" rtl="0" eaLnBrk="1" fontAlgn="auto" latinLnBrk="0" hangingPunct="1">
              <a:lnSpc>
                <a:spcPct val="100000"/>
              </a:lnSpc>
              <a:spcBef>
                <a:spcPts val="0"/>
              </a:spcBef>
              <a:spcAft>
                <a:spcPts val="0"/>
              </a:spcAft>
              <a:buClrTx/>
              <a:buSzTx/>
              <a:buFontTx/>
              <a:buNone/>
              <a:tabLst/>
              <a:defRPr/>
            </a:pPr>
            <a:r>
              <a:rPr lang="en-CA" sz="1000" b="0" dirty="0">
                <a:solidFill>
                  <a:srgbClr val="254776"/>
                </a:solidFill>
                <a:effectLst/>
                <a:latin typeface="Arial" panose="020B0604020202020204" pitchFamily="34" charset="0"/>
                <a:cs typeface="Arial" panose="020B0604020202020204" pitchFamily="34" charset="0"/>
              </a:rPr>
              <a:t> insights</a:t>
            </a:r>
          </a:p>
        </p:txBody>
      </p:sp>
      <p:sp>
        <p:nvSpPr>
          <p:cNvPr id="21" name="TextBox 20">
            <a:extLst>
              <a:ext uri="{FF2B5EF4-FFF2-40B4-BE49-F238E27FC236}">
                <a16:creationId xmlns:a16="http://schemas.microsoft.com/office/drawing/2014/main" id="{FA0FB83D-9C85-FEF4-B331-D30BED062AB5}"/>
              </a:ext>
            </a:extLst>
          </p:cNvPr>
          <p:cNvSpPr txBox="1"/>
          <p:nvPr/>
        </p:nvSpPr>
        <p:spPr>
          <a:xfrm>
            <a:off x="7449412" y="3169187"/>
            <a:ext cx="1009782"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00" dirty="0">
                <a:solidFill>
                  <a:srgbClr val="254776"/>
                </a:solidFill>
                <a:latin typeface="Helvetica" pitchFamily="2" charset="0"/>
              </a:rPr>
              <a:t> Evidence</a:t>
            </a:r>
          </a:p>
          <a:p>
            <a:pPr marL="0" marR="0" lvl="0" indent="0" algn="l" defTabSz="457189" rtl="0" eaLnBrk="1" fontAlgn="auto" latinLnBrk="0" hangingPunct="1">
              <a:lnSpc>
                <a:spcPct val="100000"/>
              </a:lnSpc>
              <a:spcBef>
                <a:spcPts val="0"/>
              </a:spcBef>
              <a:spcAft>
                <a:spcPts val="0"/>
              </a:spcAft>
              <a:buClrTx/>
              <a:buSzTx/>
              <a:buFontTx/>
              <a:buNone/>
              <a:tabLst/>
              <a:defRPr/>
            </a:pPr>
            <a:r>
              <a:rPr lang="en-CA" sz="1000" dirty="0">
                <a:solidFill>
                  <a:srgbClr val="254776"/>
                </a:solidFill>
                <a:latin typeface="Helvetica" pitchFamily="2" charset="0"/>
              </a:rPr>
              <a:t> synthesis</a:t>
            </a:r>
          </a:p>
        </p:txBody>
      </p:sp>
      <p:sp>
        <p:nvSpPr>
          <p:cNvPr id="22" name="TextBox 21">
            <a:extLst>
              <a:ext uri="{FF2B5EF4-FFF2-40B4-BE49-F238E27FC236}">
                <a16:creationId xmlns:a16="http://schemas.microsoft.com/office/drawing/2014/main" id="{8D9CB26A-37E4-5C88-8631-D2B72BC9C982}"/>
              </a:ext>
            </a:extLst>
          </p:cNvPr>
          <p:cNvSpPr txBox="1"/>
          <p:nvPr/>
        </p:nvSpPr>
        <p:spPr>
          <a:xfrm>
            <a:off x="7566116" y="3745325"/>
            <a:ext cx="1112580"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00" dirty="0">
                <a:solidFill>
                  <a:srgbClr val="254776"/>
                </a:solidFill>
                <a:latin typeface="Helvetica" pitchFamily="2" charset="0"/>
              </a:rPr>
              <a:t>Technology   </a:t>
            </a:r>
          </a:p>
          <a:p>
            <a:pPr marL="0" marR="0" lvl="0" indent="0" algn="l" defTabSz="457189" rtl="0" eaLnBrk="1" fontAlgn="auto" latinLnBrk="0" hangingPunct="1">
              <a:lnSpc>
                <a:spcPct val="100000"/>
              </a:lnSpc>
              <a:spcBef>
                <a:spcPts val="0"/>
              </a:spcBef>
              <a:spcAft>
                <a:spcPts val="0"/>
              </a:spcAft>
              <a:buClrTx/>
              <a:buSzTx/>
              <a:buFontTx/>
              <a:buNone/>
              <a:tabLst/>
              <a:defRPr/>
            </a:pPr>
            <a:r>
              <a:rPr lang="en-CA" sz="1000" dirty="0">
                <a:solidFill>
                  <a:srgbClr val="254776"/>
                </a:solidFill>
                <a:latin typeface="Helvetica" pitchFamily="2" charset="0"/>
              </a:rPr>
              <a:t> assessments</a:t>
            </a:r>
          </a:p>
        </p:txBody>
      </p:sp>
      <p:sp>
        <p:nvSpPr>
          <p:cNvPr id="23" name="TextBox 22">
            <a:extLst>
              <a:ext uri="{FF2B5EF4-FFF2-40B4-BE49-F238E27FC236}">
                <a16:creationId xmlns:a16="http://schemas.microsoft.com/office/drawing/2014/main" id="{4475A594-8C81-492E-0B14-66942DE5087E}"/>
              </a:ext>
            </a:extLst>
          </p:cNvPr>
          <p:cNvSpPr txBox="1"/>
          <p:nvPr/>
        </p:nvSpPr>
        <p:spPr>
          <a:xfrm>
            <a:off x="7655652" y="4357542"/>
            <a:ext cx="1204638" cy="246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000" dirty="0">
                <a:solidFill>
                  <a:srgbClr val="254776"/>
                </a:solidFill>
                <a:latin typeface="Helvetica" pitchFamily="2" charset="0"/>
              </a:rPr>
              <a:t>Guidelines</a:t>
            </a:r>
            <a:endParaRPr lang="en-CA" sz="1000" dirty="0">
              <a:solidFill>
                <a:srgbClr val="254776"/>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FA08C844-7EA2-D9D5-69F5-12E8694D0435}"/>
              </a:ext>
            </a:extLst>
          </p:cNvPr>
          <p:cNvSpPr txBox="1"/>
          <p:nvPr/>
        </p:nvSpPr>
        <p:spPr>
          <a:xfrm>
            <a:off x="4854804" y="5281069"/>
            <a:ext cx="983256" cy="246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000" b="0" dirty="0">
                <a:solidFill>
                  <a:srgbClr val="254776"/>
                </a:solidFill>
                <a:effectLst/>
                <a:latin typeface="Arial" panose="020B0604020202020204" pitchFamily="34" charset="0"/>
                <a:cs typeface="Arial" panose="020B0604020202020204" pitchFamily="34" charset="0"/>
              </a:rPr>
              <a:t>Evaluation</a:t>
            </a:r>
            <a:endParaRPr lang="en-CA" sz="1000" dirty="0">
              <a:solidFill>
                <a:srgbClr val="254776"/>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E492222B-9848-5FFD-AD99-60B5E31B0F10}"/>
              </a:ext>
            </a:extLst>
          </p:cNvPr>
          <p:cNvSpPr txBox="1"/>
          <p:nvPr/>
        </p:nvSpPr>
        <p:spPr>
          <a:xfrm>
            <a:off x="5071789" y="4429141"/>
            <a:ext cx="766270"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000" b="0" dirty="0">
                <a:solidFill>
                  <a:srgbClr val="254776"/>
                </a:solidFill>
                <a:effectLst/>
                <a:latin typeface="Arial" panose="020B0604020202020204" pitchFamily="34" charset="0"/>
                <a:cs typeface="Arial" panose="020B0604020202020204" pitchFamily="34" charset="0"/>
              </a:rPr>
              <a:t>Data</a:t>
            </a:r>
          </a:p>
          <a:p>
            <a:pPr marL="0" marR="0" lvl="0" indent="0" algn="l" defTabSz="457189" rtl="0" eaLnBrk="1" fontAlgn="auto" latinLnBrk="0" hangingPunct="1">
              <a:lnSpc>
                <a:spcPct val="100000"/>
              </a:lnSpc>
              <a:spcBef>
                <a:spcPts val="0"/>
              </a:spcBef>
              <a:spcAft>
                <a:spcPts val="0"/>
              </a:spcAft>
              <a:buClrTx/>
              <a:buSzTx/>
              <a:buFontTx/>
              <a:buNone/>
              <a:tabLst/>
              <a:defRPr/>
            </a:pPr>
            <a:r>
              <a:rPr lang="en-CA" sz="1000" b="0" dirty="0">
                <a:solidFill>
                  <a:srgbClr val="254776"/>
                </a:solidFill>
                <a:effectLst/>
                <a:latin typeface="Arial" panose="020B0604020202020204" pitchFamily="34" charset="0"/>
                <a:cs typeface="Arial" panose="020B0604020202020204" pitchFamily="34" charset="0"/>
              </a:rPr>
              <a:t>analytics</a:t>
            </a:r>
          </a:p>
        </p:txBody>
      </p:sp>
      <p:pic>
        <p:nvPicPr>
          <p:cNvPr id="88" name="Picture 87" descr="Icon&#10;&#10;Description automatically generated">
            <a:extLst>
              <a:ext uri="{FF2B5EF4-FFF2-40B4-BE49-F238E27FC236}">
                <a16:creationId xmlns:a16="http://schemas.microsoft.com/office/drawing/2014/main" id="{2CE76EEE-CBC5-F51E-A5E6-4C71E49073F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32116" y="5095812"/>
            <a:ext cx="576000" cy="576000"/>
          </a:xfrm>
          <a:prstGeom prst="rect">
            <a:avLst/>
          </a:prstGeom>
        </p:spPr>
      </p:pic>
      <p:pic>
        <p:nvPicPr>
          <p:cNvPr id="90" name="Picture 89" descr="Icon&#10;&#10;Description automatically generated">
            <a:extLst>
              <a:ext uri="{FF2B5EF4-FFF2-40B4-BE49-F238E27FC236}">
                <a16:creationId xmlns:a16="http://schemas.microsoft.com/office/drawing/2014/main" id="{C3AF4957-BA25-E999-920A-DF8185C9AE3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20900" y="4101191"/>
            <a:ext cx="998432" cy="998432"/>
          </a:xfrm>
          <a:prstGeom prst="rect">
            <a:avLst/>
          </a:prstGeom>
        </p:spPr>
      </p:pic>
      <p:pic>
        <p:nvPicPr>
          <p:cNvPr id="92" name="Picture 91" descr="Logo, icon&#10;&#10;Description automatically generated">
            <a:extLst>
              <a:ext uri="{FF2B5EF4-FFF2-40B4-BE49-F238E27FC236}">
                <a16:creationId xmlns:a16="http://schemas.microsoft.com/office/drawing/2014/main" id="{F00CC5C5-96DE-09B8-7FE8-3D8D2678E8B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871691" y="1423819"/>
            <a:ext cx="576000" cy="576000"/>
          </a:xfrm>
          <a:prstGeom prst="rect">
            <a:avLst/>
          </a:prstGeom>
        </p:spPr>
      </p:pic>
      <p:pic>
        <p:nvPicPr>
          <p:cNvPr id="94" name="Picture 93">
            <a:extLst>
              <a:ext uri="{FF2B5EF4-FFF2-40B4-BE49-F238E27FC236}">
                <a16:creationId xmlns:a16="http://schemas.microsoft.com/office/drawing/2014/main" id="{7678B4AE-6290-18D7-F87D-E490528FDD88}"/>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6871691" y="3620155"/>
            <a:ext cx="576000" cy="576000"/>
          </a:xfrm>
          <a:prstGeom prst="rect">
            <a:avLst/>
          </a:prstGeom>
        </p:spPr>
      </p:pic>
      <p:pic>
        <p:nvPicPr>
          <p:cNvPr id="96" name="Picture 95" descr="Icon&#10;&#10;Description automatically generated">
            <a:extLst>
              <a:ext uri="{FF2B5EF4-FFF2-40B4-BE49-F238E27FC236}">
                <a16:creationId xmlns:a16="http://schemas.microsoft.com/office/drawing/2014/main" id="{A28DAAAB-E632-2FDD-D153-C431F43A97C0}"/>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871691" y="2521987"/>
            <a:ext cx="576000" cy="576000"/>
          </a:xfrm>
          <a:prstGeom prst="rect">
            <a:avLst/>
          </a:prstGeom>
        </p:spPr>
      </p:pic>
      <p:pic>
        <p:nvPicPr>
          <p:cNvPr id="98" name="Picture 97">
            <a:extLst>
              <a:ext uri="{FF2B5EF4-FFF2-40B4-BE49-F238E27FC236}">
                <a16:creationId xmlns:a16="http://schemas.microsoft.com/office/drawing/2014/main" id="{782DEA4F-7AF7-FBD9-9B90-57B3F6D776FE}"/>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6871691" y="3071071"/>
            <a:ext cx="576000" cy="576000"/>
          </a:xfrm>
          <a:prstGeom prst="rect">
            <a:avLst/>
          </a:prstGeom>
        </p:spPr>
      </p:pic>
      <p:pic>
        <p:nvPicPr>
          <p:cNvPr id="100" name="Picture 99" descr="Icon&#10;&#10;Description automatically generated">
            <a:extLst>
              <a:ext uri="{FF2B5EF4-FFF2-40B4-BE49-F238E27FC236}">
                <a16:creationId xmlns:a16="http://schemas.microsoft.com/office/drawing/2014/main" id="{D5BF14EF-DEF1-E00D-C58E-6DE5523A1CEF}"/>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871691" y="1972903"/>
            <a:ext cx="576000" cy="576000"/>
          </a:xfrm>
          <a:prstGeom prst="rect">
            <a:avLst/>
          </a:prstGeom>
        </p:spPr>
      </p:pic>
      <p:pic>
        <p:nvPicPr>
          <p:cNvPr id="102" name="Picture 101">
            <a:extLst>
              <a:ext uri="{FF2B5EF4-FFF2-40B4-BE49-F238E27FC236}">
                <a16:creationId xmlns:a16="http://schemas.microsoft.com/office/drawing/2014/main" id="{18CDCD4B-A42A-7EBB-102E-D5888E8FC4F0}"/>
              </a:ext>
            </a:extLst>
          </p:cNvPr>
          <p:cNvPicPr>
            <a:picLocks noChangeAspect="1"/>
          </p:cNvPicPr>
          <p:nvPr/>
        </p:nvPicPr>
        <p:blipFill>
          <a:blip r:embed="rId11" cstate="email">
            <a:extLst>
              <a:ext uri="{28A0092B-C50C-407E-A947-70E740481C1C}">
                <a14:useLocalDpi xmlns:a14="http://schemas.microsoft.com/office/drawing/2010/main"/>
              </a:ext>
            </a:extLst>
          </a:blip>
          <a:srcRect/>
          <a:stretch/>
        </p:blipFill>
        <p:spPr>
          <a:xfrm>
            <a:off x="6871691" y="4169238"/>
            <a:ext cx="576000" cy="576000"/>
          </a:xfrm>
          <a:prstGeom prst="rect">
            <a:avLst/>
          </a:prstGeom>
        </p:spPr>
      </p:pic>
      <p:sp>
        <p:nvSpPr>
          <p:cNvPr id="3" name="TextBox 2">
            <a:extLst>
              <a:ext uri="{FF2B5EF4-FFF2-40B4-BE49-F238E27FC236}">
                <a16:creationId xmlns:a16="http://schemas.microsoft.com/office/drawing/2014/main" id="{4E3EAF05-DD38-7441-A385-F32DDAB0703B}"/>
              </a:ext>
            </a:extLst>
          </p:cNvPr>
          <p:cNvSpPr txBox="1"/>
          <p:nvPr/>
        </p:nvSpPr>
        <p:spPr>
          <a:xfrm>
            <a:off x="655879" y="825739"/>
            <a:ext cx="6355781" cy="353943"/>
          </a:xfrm>
          <a:prstGeom prst="rect">
            <a:avLst/>
          </a:prstGeom>
          <a:noFill/>
        </p:spPr>
        <p:txBody>
          <a:bodyPr wrap="square">
            <a:spAutoFit/>
          </a:bodyPr>
          <a:lstStyle/>
          <a:p>
            <a:r>
              <a:rPr lang="en-CA" sz="1700" dirty="0">
                <a:solidFill>
                  <a:srgbClr val="0F447C"/>
                </a:solidFill>
                <a:latin typeface="Arial" panose="020B0604020202020204" pitchFamily="34" charset="0"/>
                <a:cs typeface="Arial" panose="020B0604020202020204" pitchFamily="34" charset="0"/>
              </a:rPr>
              <a:t> (versus select forms of evidence that get a lot of attention now)</a:t>
            </a:r>
            <a:endParaRPr lang="en-US" sz="1700" dirty="0"/>
          </a:p>
        </p:txBody>
      </p:sp>
      <p:sp>
        <p:nvSpPr>
          <p:cNvPr id="2" name="TextBox 1">
            <a:extLst>
              <a:ext uri="{FF2B5EF4-FFF2-40B4-BE49-F238E27FC236}">
                <a16:creationId xmlns:a16="http://schemas.microsoft.com/office/drawing/2014/main" id="{7B0FF202-1E2A-B7D9-BA3F-D4596204A4AF}"/>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5" name="TextBox 4">
            <a:extLst>
              <a:ext uri="{FF2B5EF4-FFF2-40B4-BE49-F238E27FC236}">
                <a16:creationId xmlns:a16="http://schemas.microsoft.com/office/drawing/2014/main" id="{A0003BC9-9797-2C60-9F58-02D5B2B6A1D6}"/>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3707546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4303084B-1AD6-1780-3F0F-29F858384E4E}"/>
              </a:ext>
            </a:extLst>
          </p:cNvPr>
          <p:cNvSpPr txBox="1"/>
          <p:nvPr/>
        </p:nvSpPr>
        <p:spPr>
          <a:xfrm>
            <a:off x="759713" y="729261"/>
            <a:ext cx="8785185" cy="523220"/>
          </a:xfrm>
          <a:prstGeom prst="rect">
            <a:avLst/>
          </a:prstGeom>
          <a:noFill/>
        </p:spPr>
        <p:txBody>
          <a:bodyPr wrap="square">
            <a:spAutoFit/>
          </a:bodyPr>
          <a:lstStyle/>
          <a:p>
            <a:r>
              <a:rPr lang="en-US" sz="1400" b="1" dirty="0">
                <a:solidFill>
                  <a:srgbClr val="0F447C"/>
                </a:solidFill>
                <a:latin typeface="Arial" panose="020B0604020202020204" pitchFamily="34" charset="0"/>
                <a:cs typeface="Arial" panose="020B0604020202020204" pitchFamily="34" charset="0"/>
              </a:rPr>
              <a:t>Combine domestic evidence </a:t>
            </a:r>
            <a:r>
              <a:rPr lang="en-US" sz="1400" dirty="0">
                <a:solidFill>
                  <a:srgbClr val="0F447C"/>
                </a:solidFill>
                <a:latin typeface="Arial" panose="020B0604020202020204" pitchFamily="34" charset="0"/>
                <a:cs typeface="Arial" panose="020B0604020202020204" pitchFamily="34" charset="0"/>
              </a:rPr>
              <a:t>(what has been learned in our country) </a:t>
            </a:r>
            <a:r>
              <a:rPr lang="en-US" sz="1400" b="1" dirty="0">
                <a:solidFill>
                  <a:srgbClr val="0F447C"/>
                </a:solidFill>
                <a:latin typeface="Arial" panose="020B0604020202020204" pitchFamily="34" charset="0"/>
                <a:cs typeface="Arial" panose="020B0604020202020204" pitchFamily="34" charset="0"/>
              </a:rPr>
              <a:t>and global evidence </a:t>
            </a:r>
          </a:p>
          <a:p>
            <a:r>
              <a:rPr lang="en-US" sz="1400" dirty="0">
                <a:solidFill>
                  <a:srgbClr val="0F447C"/>
                </a:solidFill>
                <a:latin typeface="Arial" panose="020B0604020202020204" pitchFamily="34" charset="0"/>
                <a:cs typeface="Arial" panose="020B0604020202020204" pitchFamily="34" charset="0"/>
              </a:rPr>
              <a:t>(what has been learned from around the world, including how it varies by groups and contexts)</a:t>
            </a:r>
            <a:endParaRPr lang="en-US" sz="1000" dirty="0">
              <a:solidFill>
                <a:srgbClr val="FF0000"/>
              </a:solidFill>
            </a:endParaRPr>
          </a:p>
        </p:txBody>
      </p:sp>
      <p:sp>
        <p:nvSpPr>
          <p:cNvPr id="8" name="Title 14">
            <a:extLst>
              <a:ext uri="{FF2B5EF4-FFF2-40B4-BE49-F238E27FC236}">
                <a16:creationId xmlns:a16="http://schemas.microsoft.com/office/drawing/2014/main" id="{9ADB7F12-76E0-6766-E428-4961E4989092}"/>
              </a:ext>
            </a:extLst>
          </p:cNvPr>
          <p:cNvSpPr txBox="1">
            <a:spLocks/>
          </p:cNvSpPr>
          <p:nvPr/>
        </p:nvSpPr>
        <p:spPr>
          <a:xfrm>
            <a:off x="244866" y="262045"/>
            <a:ext cx="9112998" cy="349606"/>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234776"/>
                </a:solidFill>
                <a:latin typeface="Arial"/>
                <a:cs typeface="Arial" panose="020B0604020202020204" pitchFamily="34" charset="0"/>
                <a:sym typeface="Arial"/>
              </a:rPr>
              <a:t>0</a:t>
            </a:r>
            <a:r>
              <a:rPr kumimoji="0" lang="en-CA" b="1"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.2</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kumimoji="0" lang="en-CA" sz="18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(continued) </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Respond to decision-makers’ questions with the </a:t>
            </a:r>
          </a:p>
          <a:p>
            <a:pPr defTabSz="914400" hangingPunct="0">
              <a:spcBef>
                <a:spcPts val="0"/>
              </a:spcBef>
              <a:defRPr/>
            </a:pPr>
            <a:r>
              <a:rPr lang="en-CA" kern="0" dirty="0">
                <a:solidFill>
                  <a:srgbClr val="234776"/>
                </a:solidFill>
                <a:latin typeface="Arial"/>
                <a:cs typeface="Arial" panose="020B0604020202020204" pitchFamily="34" charset="0"/>
                <a:sym typeface="Arial"/>
              </a:rPr>
              <a:t>      </a:t>
            </a:r>
            <a:r>
              <a:rPr kumimoji="0" lang="en-CA"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right mix of forms of evidence</a:t>
            </a:r>
            <a:endParaRPr lang="en-US"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graphicFrame>
        <p:nvGraphicFramePr>
          <p:cNvPr id="50" name="Table 49">
            <a:extLst>
              <a:ext uri="{FF2B5EF4-FFF2-40B4-BE49-F238E27FC236}">
                <a16:creationId xmlns:a16="http://schemas.microsoft.com/office/drawing/2014/main" id="{2AF9984B-C60B-7298-04FC-C05238D343DD}"/>
              </a:ext>
            </a:extLst>
          </p:cNvPr>
          <p:cNvGraphicFramePr>
            <a:graphicFrameLocks noGrp="1"/>
          </p:cNvGraphicFramePr>
          <p:nvPr>
            <p:extLst>
              <p:ext uri="{D42A27DB-BD31-4B8C-83A1-F6EECF244321}">
                <p14:modId xmlns:p14="http://schemas.microsoft.com/office/powerpoint/2010/main" val="1087243063"/>
              </p:ext>
            </p:extLst>
          </p:nvPr>
        </p:nvGraphicFramePr>
        <p:xfrm>
          <a:off x="853936" y="1613047"/>
          <a:ext cx="10484128" cy="3253740"/>
        </p:xfrm>
        <a:graphic>
          <a:graphicData uri="http://schemas.openxmlformats.org/drawingml/2006/table">
            <a:tbl>
              <a:tblPr firstRow="1" firstCol="1" bandRow="1"/>
              <a:tblGrid>
                <a:gridCol w="1588167">
                  <a:extLst>
                    <a:ext uri="{9D8B030D-6E8A-4147-A177-3AD203B41FA5}">
                      <a16:colId xmlns:a16="http://schemas.microsoft.com/office/drawing/2014/main" val="2438151703"/>
                    </a:ext>
                  </a:extLst>
                </a:gridCol>
                <a:gridCol w="932159">
                  <a:extLst>
                    <a:ext uri="{9D8B030D-6E8A-4147-A177-3AD203B41FA5}">
                      <a16:colId xmlns:a16="http://schemas.microsoft.com/office/drawing/2014/main" val="1941796730"/>
                    </a:ext>
                  </a:extLst>
                </a:gridCol>
                <a:gridCol w="337049">
                  <a:extLst>
                    <a:ext uri="{9D8B030D-6E8A-4147-A177-3AD203B41FA5}">
                      <a16:colId xmlns:a16="http://schemas.microsoft.com/office/drawing/2014/main" val="4159614164"/>
                    </a:ext>
                  </a:extLst>
                </a:gridCol>
                <a:gridCol w="1650545">
                  <a:extLst>
                    <a:ext uri="{9D8B030D-6E8A-4147-A177-3AD203B41FA5}">
                      <a16:colId xmlns:a16="http://schemas.microsoft.com/office/drawing/2014/main" val="3417789404"/>
                    </a:ext>
                  </a:extLst>
                </a:gridCol>
                <a:gridCol w="5976208">
                  <a:extLst>
                    <a:ext uri="{9D8B030D-6E8A-4147-A177-3AD203B41FA5}">
                      <a16:colId xmlns:a16="http://schemas.microsoft.com/office/drawing/2014/main" val="4259270599"/>
                    </a:ext>
                  </a:extLst>
                </a:gridCol>
              </a:tblGrid>
              <a:tr h="21869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Vantage point</a:t>
                      </a: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C76A6"/>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Forms of evidence</a:t>
                      </a: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hMerge="1">
                  <a:txBody>
                    <a:bodyPr/>
                    <a:lstStyle/>
                    <a:p>
                      <a:endParaRPr lang="en-US"/>
                    </a:p>
                  </a:txBody>
                  <a:tcPr>
                    <a:lnL w="12700" cap="flat" cmpd="sng" algn="ctr">
                      <a:solidFill>
                        <a:srgbClr val="C3C7CD"/>
                      </a:solidFill>
                      <a:prstDash val="solid"/>
                      <a:round/>
                      <a:headEnd type="none" w="med" len="med"/>
                      <a:tailEnd type="none" w="med" len="med"/>
                    </a:lnL>
                    <a:lnT w="12700" cap="flat" cmpd="sng" algn="ctr">
                      <a:solidFill>
                        <a:srgbClr val="C3C7CD"/>
                      </a:solidFill>
                      <a:prstDash val="solid"/>
                      <a:round/>
                      <a:headEnd type="none" w="med" len="med"/>
                      <a:tailEnd type="none" w="med" len="med"/>
                    </a:lnT>
                  </a:tcPr>
                </a:tc>
                <a:extLst>
                  <a:ext uri="{0D108BD9-81ED-4DB2-BD59-A6C34878D82A}">
                    <a16:rowId xmlns:a16="http://schemas.microsoft.com/office/drawing/2014/main" val="697868899"/>
                  </a:ext>
                </a:extLst>
              </a:tr>
              <a:tr h="1319459">
                <a:tc>
                  <a:txBody>
                    <a:bodyPr/>
                    <a:lstStyle/>
                    <a:p>
                      <a:pPr algn="r">
                        <a:tabLst>
                          <a:tab pos="87313" algn="l"/>
                        </a:tabLst>
                      </a:pPr>
                      <a:r>
                        <a:rPr lang="en-CA" sz="1200" dirty="0">
                          <a:solidFill>
                            <a:srgbClr val="254776"/>
                          </a:solidFill>
                          <a:effectLst/>
                          <a:latin typeface="Helvetica" pitchFamily="2" charset="0"/>
                          <a:ea typeface="Times New Roman" panose="02020603050405020304" pitchFamily="18" charset="0"/>
                          <a:cs typeface="Times New Roman" panose="02020603050405020304" pitchFamily="18" charset="0"/>
                        </a:rPr>
                        <a:t>Global evidence</a:t>
                      </a: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algn="r"/>
                      <a:endParaRPr lang="en-CA" sz="13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dirty="0">
                        <a:solidFill>
                          <a:srgbClr val="254776"/>
                        </a:solidFill>
                        <a:latin typeface="Helvetica" pitchFamily="2"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CA" sz="1100" dirty="0">
                          <a:solidFill>
                            <a:srgbClr val="254776"/>
                          </a:solidFill>
                          <a:latin typeface="Helvetica" pitchFamily="2" charset="0"/>
                        </a:rPr>
                        <a:t>Evidence synthesis</a:t>
                      </a:r>
                      <a:endParaRPr lang="en-CA" sz="1000" dirty="0">
                        <a:solidFill>
                          <a:srgbClr val="254776"/>
                        </a:solidFill>
                        <a:latin typeface="Helvetica" pitchFamily="2"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Arial" panose="020B0604020202020204" pitchFamily="34" charset="0"/>
                        <a:buNone/>
                      </a:pPr>
                      <a:r>
                        <a:rPr lang="en-US" sz="1100" dirty="0">
                          <a:solidFill>
                            <a:srgbClr val="254776"/>
                          </a:solidFill>
                        </a:rPr>
                        <a:t>An evidence synthesis:</a:t>
                      </a:r>
                    </a:p>
                    <a:p>
                      <a:pPr marL="171450" lvl="0" indent="-171450">
                        <a:buFont typeface="Arial" panose="020B0604020202020204" pitchFamily="34" charset="0"/>
                        <a:buChar char="•"/>
                      </a:pPr>
                      <a:r>
                        <a:rPr lang="en-US" sz="1050" dirty="0">
                          <a:solidFill>
                            <a:srgbClr val="254776"/>
                          </a:solidFill>
                        </a:rPr>
                        <a:t>systematically and transparently identifies, selects, assesses and synthesizes the evidence addressing a specific question</a:t>
                      </a:r>
                    </a:p>
                    <a:p>
                      <a:pPr marL="171450" lvl="0" indent="-171450">
                        <a:buFont typeface="Arial" panose="020B0604020202020204" pitchFamily="34" charset="0"/>
                        <a:buChar char="•"/>
                      </a:pPr>
                      <a:r>
                        <a:rPr lang="en-US" sz="1050" dirty="0">
                          <a:solidFill>
                            <a:srgbClr val="254776"/>
                          </a:solidFill>
                        </a:rPr>
                        <a:t>includes explicit quality assessments (and doesn’t accept a journal’s peer review as synonymous with quality) and can itself be assessed for quality (and quality ratings are included in many evidence-synthesis databases like Social Systems Evidence)</a:t>
                      </a:r>
                    </a:p>
                    <a:p>
                      <a:pPr marL="171450" lvl="0" indent="-171450">
                        <a:buFont typeface="Arial" panose="020B0604020202020204" pitchFamily="34" charset="0"/>
                        <a:buChar char="•"/>
                      </a:pPr>
                      <a:r>
                        <a:rPr lang="en-US" sz="1050" dirty="0">
                          <a:solidFill>
                            <a:srgbClr val="254776"/>
                          </a:solidFill>
                        </a:rPr>
                        <a:t>can address any question and synthesize any type of evidence </a:t>
                      </a:r>
                    </a:p>
                    <a:p>
                      <a:pPr marL="171450" lvl="0" indent="-171450">
                        <a:buFont typeface="Arial" panose="020B0604020202020204" pitchFamily="34" charset="0"/>
                        <a:buChar char="•"/>
                      </a:pPr>
                      <a:r>
                        <a:rPr lang="en-US" sz="1050" dirty="0">
                          <a:solidFill>
                            <a:srgbClr val="254776"/>
                          </a:solidFill>
                        </a:rPr>
                        <a:t>can also describe how much certainty we have about particular findings</a:t>
                      </a:r>
                      <a:endParaRPr lang="en-CA" sz="1000" dirty="0">
                        <a:solidFill>
                          <a:srgbClr val="254776"/>
                        </a:solidFill>
                        <a:latin typeface="Helvetica" pitchFamily="2" charset="0"/>
                      </a:endParaRPr>
                    </a:p>
                  </a:txBody>
                  <a:tcPr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24411749"/>
                  </a:ext>
                </a:extLst>
              </a:tr>
              <a:tr h="144408">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9588197"/>
                  </a:ext>
                </a:extLst>
              </a:tr>
              <a:tr h="22825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Vantage point</a:t>
                      </a: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40B5D3"/>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40B5D3"/>
                      </a:solidFill>
                      <a:prstDash val="solid"/>
                      <a:round/>
                      <a:headEnd type="none" w="med" len="med"/>
                      <a:tailEnd type="none" w="med" len="med"/>
                    </a:lnB>
                    <a:lnTlToBr w="12700" cmpd="sng">
                      <a:noFill/>
                      <a:prstDash val="solid"/>
                    </a:lnTlToBr>
                    <a:lnBlToTr w="12700" cmpd="sng">
                      <a:noFill/>
                      <a:prstDash val="solid"/>
                    </a:lnBlToTr>
                    <a:solidFill>
                      <a:srgbClr val="8DD2E5">
                        <a:alpha val="80000"/>
                      </a:srgb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Forms of evidence</a:t>
                      </a: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hMerge="1">
                  <a:txBody>
                    <a:bodyPr/>
                    <a:lstStyle/>
                    <a:p>
                      <a:endParaRPr lang="en-US"/>
                    </a:p>
                  </a:txBody>
                  <a:tcPr>
                    <a:lnL w="12700" cap="flat" cmpd="sng" algn="ctr">
                      <a:solidFill>
                        <a:srgbClr val="C3C7CD"/>
                      </a:solidFill>
                      <a:prstDash val="solid"/>
                      <a:round/>
                      <a:headEnd type="none" w="med" len="med"/>
                      <a:tailEnd type="none" w="med" len="med"/>
                    </a:lnL>
                    <a:lnT w="12700" cap="flat" cmpd="sng" algn="ctr">
                      <a:solidFill>
                        <a:srgbClr val="C3C7CD"/>
                      </a:solidFill>
                      <a:prstDash val="solid"/>
                      <a:round/>
                      <a:headEnd type="none" w="med" len="med"/>
                      <a:tailEnd type="none" w="med" len="med"/>
                    </a:lnT>
                  </a:tcPr>
                </a:tc>
                <a:extLst>
                  <a:ext uri="{0D108BD9-81ED-4DB2-BD59-A6C34878D82A}">
                    <a16:rowId xmlns:a16="http://schemas.microsoft.com/office/drawing/2014/main" val="2307101436"/>
                  </a:ext>
                </a:extLst>
              </a:tr>
              <a:tr h="487680">
                <a:tc rowSpan="2">
                  <a:txBody>
                    <a:bodyPr/>
                    <a:lstStyle/>
                    <a:p>
                      <a:pPr algn="r"/>
                      <a:endParaRPr lang="en-CA" sz="4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p>
                      <a:pPr algn="r"/>
                      <a:r>
                        <a:rPr lang="en-CA" sz="1100" dirty="0">
                          <a:solidFill>
                            <a:srgbClr val="254776"/>
                          </a:solidFill>
                          <a:effectLst/>
                          <a:latin typeface="Helvetica" pitchFamily="2" charset="0"/>
                          <a:ea typeface="Times New Roman" panose="02020603050405020304" pitchFamily="18" charset="0"/>
                          <a:cs typeface="Times New Roman" panose="02020603050405020304" pitchFamily="18" charset="0"/>
                        </a:rPr>
                        <a:t>Domestic recommendations or evidence support informed by domestic and global evidence</a:t>
                      </a:r>
                    </a:p>
                    <a:p>
                      <a:pPr algn="r"/>
                      <a:r>
                        <a:rPr lang="en-CA" sz="500" dirty="0">
                          <a:solidFill>
                            <a:srgbClr val="254776"/>
                          </a:solidFill>
                          <a:effectLst/>
                          <a:latin typeface="Helvetica" pitchFamily="2" charset="0"/>
                          <a:ea typeface="Times New Roman" panose="02020603050405020304" pitchFamily="18" charset="0"/>
                          <a:cs typeface="Times New Roman" panose="02020603050405020304" pitchFamily="18" charset="0"/>
                        </a:rPr>
                        <a:t> </a:t>
                      </a: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rowSpan="2">
                  <a:txBody>
                    <a:bodyPr/>
                    <a:lstStyle/>
                    <a:p>
                      <a:pPr algn="r"/>
                      <a:endParaRPr lang="en-CA" sz="13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dirty="0">
                        <a:solidFill>
                          <a:srgbClr val="254776"/>
                        </a:solidFill>
                        <a:latin typeface="Helvetica" pitchFamily="2"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l" defTabSz="457189" rtl="0" eaLnBrk="1" fontAlgn="auto" latinLnBrk="0" hangingPunct="1">
                        <a:lnSpc>
                          <a:spcPts val="1120"/>
                        </a:lnSpc>
                        <a:spcBef>
                          <a:spcPts val="0"/>
                        </a:spcBef>
                        <a:spcAft>
                          <a:spcPts val="0"/>
                        </a:spcAft>
                        <a:buClrTx/>
                        <a:buSzTx/>
                        <a:buFontTx/>
                        <a:buNone/>
                        <a:tabLst/>
                        <a:defRPr/>
                      </a:pPr>
                      <a:r>
                        <a:rPr lang="en-CA" sz="1100" dirty="0">
                          <a:solidFill>
                            <a:srgbClr val="254776"/>
                          </a:solidFill>
                          <a:latin typeface="Helvetica" pitchFamily="2" charset="0"/>
                        </a:rPr>
                        <a:t>Technology assessment/</a:t>
                      </a:r>
                    </a:p>
                    <a:p>
                      <a:pPr marL="0" marR="0" lvl="0" indent="0" algn="l" defTabSz="457189" rtl="0" eaLnBrk="1" fontAlgn="auto" latinLnBrk="0" hangingPunct="1">
                        <a:lnSpc>
                          <a:spcPts val="1120"/>
                        </a:lnSpc>
                        <a:spcBef>
                          <a:spcPts val="0"/>
                        </a:spcBef>
                        <a:spcAft>
                          <a:spcPts val="0"/>
                        </a:spcAft>
                        <a:buClrTx/>
                        <a:buSzTx/>
                        <a:buFontTx/>
                        <a:buNone/>
                        <a:tabLst/>
                        <a:defRPr/>
                      </a:pPr>
                      <a:r>
                        <a:rPr lang="en-CA" sz="1100" dirty="0">
                          <a:solidFill>
                            <a:srgbClr val="254776"/>
                          </a:solidFill>
                          <a:latin typeface="Helvetica" pitchFamily="2" charset="0"/>
                        </a:rPr>
                        <a:t>cost-effectiveness analysis</a:t>
                      </a:r>
                      <a:endParaRPr lang="en-CA" sz="1000" dirty="0">
                        <a:solidFill>
                          <a:srgbClr val="254776"/>
                        </a:solidFill>
                        <a:latin typeface="Helvetica" pitchFamily="2"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solidFill>
                        <a:srgbClr val="C3C7CD"/>
                      </a:solidFill>
                      <a:prstDash val="solid"/>
                      <a:round/>
                      <a:headEnd type="none" w="med" len="med"/>
                      <a:tailEnd type="none" w="med" len="med"/>
                    </a:lnL>
                  </a:tcPr>
                </a:tc>
                <a:extLst>
                  <a:ext uri="{0D108BD9-81ED-4DB2-BD59-A6C34878D82A}">
                    <a16:rowId xmlns:a16="http://schemas.microsoft.com/office/drawing/2014/main" val="1443558113"/>
                  </a:ext>
                </a:extLst>
              </a:tr>
              <a:tr h="487680">
                <a:tc vMerge="1">
                  <a:txBody>
                    <a:bodyPr/>
                    <a:lstStyle/>
                    <a:p>
                      <a:pPr algn="ctr"/>
                      <a:endParaRPr lang="en-CA" sz="14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lnL w="12700" cap="flat" cmpd="sng" algn="ctr">
                      <a:solidFill>
                        <a:srgbClr val="40B5D3"/>
                      </a:solidFill>
                      <a:prstDash val="solid"/>
                      <a:round/>
                      <a:headEnd type="none" w="med" len="med"/>
                      <a:tailEnd type="none" w="med" len="med"/>
                    </a:lnL>
                    <a:lnR w="12700" cap="flat" cmpd="sng" algn="ctr">
                      <a:solidFill>
                        <a:srgbClr val="40B5D3"/>
                      </a:solidFill>
                      <a:prstDash val="solid"/>
                      <a:round/>
                      <a:headEnd type="none" w="med" len="med"/>
                      <a:tailEnd type="none" w="med" len="med"/>
                    </a:lnR>
                    <a:lnT w="12700" cap="flat" cmpd="sng" algn="ctr">
                      <a:solidFill>
                        <a:srgbClr val="40B5D3"/>
                      </a:solidFill>
                      <a:prstDash val="solid"/>
                      <a:round/>
                      <a:headEnd type="none" w="med" len="med"/>
                      <a:tailEnd type="none" w="med" len="med"/>
                    </a:lnT>
                    <a:lnB w="12700" cap="flat" cmpd="sng" algn="ctr">
                      <a:solidFill>
                        <a:srgbClr val="40B5D3"/>
                      </a:solidFill>
                      <a:prstDash val="solid"/>
                      <a:round/>
                      <a:headEnd type="none" w="med" len="med"/>
                      <a:tailEnd type="none" w="med" len="med"/>
                    </a:lnB>
                    <a:lnTlToBr w="12700" cmpd="sng">
                      <a:noFill/>
                      <a:prstDash val="solid"/>
                    </a:lnTlToBr>
                    <a:lnBlToTr w="12700" cmpd="sng">
                      <a:noFill/>
                      <a:prstDash val="solid"/>
                    </a:lnBlToTr>
                    <a:solidFill>
                      <a:srgbClr val="D9F0F6">
                        <a:alpha val="45098"/>
                      </a:srgbClr>
                    </a:solidFill>
                  </a:tcPr>
                </a:tc>
                <a:tc vMerge="1">
                  <a:txBody>
                    <a:bodyPr/>
                    <a:lstStyle/>
                    <a:p>
                      <a:endParaRPr lang="en-US"/>
                    </a:p>
                  </a:txBody>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endParaRPr lang="en-CA" sz="100" dirty="0">
                        <a:solidFill>
                          <a:srgbClr val="254776"/>
                        </a:solidFill>
                        <a:latin typeface="Helvetica" pitchFamily="2" charset="0"/>
                      </a:endParaRPr>
                    </a:p>
                    <a:p>
                      <a:pPr algn="l"/>
                      <a:r>
                        <a:rPr lang="en-CA" sz="1100" dirty="0">
                          <a:solidFill>
                            <a:srgbClr val="254776"/>
                          </a:solidFill>
                          <a:latin typeface="Helvetica" pitchFamily="2" charset="0"/>
                        </a:rPr>
                        <a:t>Guideline</a:t>
                      </a:r>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solidFill>
                        <a:srgbClr val="C3C7CD"/>
                      </a:solidFill>
                      <a:prstDash val="solid"/>
                      <a:round/>
                      <a:headEnd type="none" w="med" len="med"/>
                      <a:tailEnd type="none" w="med" len="med"/>
                    </a:lnL>
                  </a:tcPr>
                </a:tc>
                <a:extLst>
                  <a:ext uri="{0D108BD9-81ED-4DB2-BD59-A6C34878D82A}">
                    <a16:rowId xmlns:a16="http://schemas.microsoft.com/office/drawing/2014/main" val="3841412472"/>
                  </a:ext>
                </a:extLst>
              </a:tr>
            </a:tbl>
          </a:graphicData>
        </a:graphic>
      </p:graphicFrame>
      <p:pic>
        <p:nvPicPr>
          <p:cNvPr id="52" name="Picture 51">
            <a:extLst>
              <a:ext uri="{FF2B5EF4-FFF2-40B4-BE49-F238E27FC236}">
                <a16:creationId xmlns:a16="http://schemas.microsoft.com/office/drawing/2014/main" id="{1F3047B6-475D-D919-CEF8-9CDB04489B2E}"/>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2511095" y="2181826"/>
            <a:ext cx="731352" cy="731352"/>
          </a:xfrm>
          <a:prstGeom prst="rect">
            <a:avLst/>
          </a:prstGeom>
        </p:spPr>
      </p:pic>
      <p:pic>
        <p:nvPicPr>
          <p:cNvPr id="53" name="Picture 52">
            <a:extLst>
              <a:ext uri="{FF2B5EF4-FFF2-40B4-BE49-F238E27FC236}">
                <a16:creationId xmlns:a16="http://schemas.microsoft.com/office/drawing/2014/main" id="{27BD9792-09DC-F18B-98B7-8398DB5E3A6D}"/>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2511095" y="3965918"/>
            <a:ext cx="731352" cy="731352"/>
          </a:xfrm>
          <a:prstGeom prst="rect">
            <a:avLst/>
          </a:prstGeom>
        </p:spPr>
      </p:pic>
      <p:pic>
        <p:nvPicPr>
          <p:cNvPr id="54" name="Picture 53">
            <a:extLst>
              <a:ext uri="{FF2B5EF4-FFF2-40B4-BE49-F238E27FC236}">
                <a16:creationId xmlns:a16="http://schemas.microsoft.com/office/drawing/2014/main" id="{59D2CCB4-8507-843F-F09B-3F81002DD66A}"/>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3420664" y="3870619"/>
            <a:ext cx="303988" cy="303988"/>
          </a:xfrm>
          <a:prstGeom prst="rect">
            <a:avLst/>
          </a:prstGeom>
        </p:spPr>
      </p:pic>
      <p:pic>
        <p:nvPicPr>
          <p:cNvPr id="55" name="Picture 54">
            <a:extLst>
              <a:ext uri="{FF2B5EF4-FFF2-40B4-BE49-F238E27FC236}">
                <a16:creationId xmlns:a16="http://schemas.microsoft.com/office/drawing/2014/main" id="{0A51B1ED-2B71-BADE-26F8-623051DCB2E5}"/>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3420664" y="4409828"/>
            <a:ext cx="299148" cy="299148"/>
          </a:xfrm>
          <a:prstGeom prst="rect">
            <a:avLst/>
          </a:prstGeom>
        </p:spPr>
      </p:pic>
      <p:pic>
        <p:nvPicPr>
          <p:cNvPr id="56" name="Picture 55">
            <a:extLst>
              <a:ext uri="{FF2B5EF4-FFF2-40B4-BE49-F238E27FC236}">
                <a16:creationId xmlns:a16="http://schemas.microsoft.com/office/drawing/2014/main" id="{B7AFF1B2-24FB-462D-E098-CBEDDD7A059E}"/>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3420664" y="2432622"/>
            <a:ext cx="303988" cy="303988"/>
          </a:xfrm>
          <a:prstGeom prst="rect">
            <a:avLst/>
          </a:prstGeom>
        </p:spPr>
      </p:pic>
      <p:sp>
        <p:nvSpPr>
          <p:cNvPr id="4" name="Oval 3">
            <a:extLst>
              <a:ext uri="{FF2B5EF4-FFF2-40B4-BE49-F238E27FC236}">
                <a16:creationId xmlns:a16="http://schemas.microsoft.com/office/drawing/2014/main" id="{5553EC6E-44F1-8407-3212-D4BFF0148ED7}"/>
              </a:ext>
            </a:extLst>
          </p:cNvPr>
          <p:cNvSpPr/>
          <p:nvPr/>
        </p:nvSpPr>
        <p:spPr>
          <a:xfrm>
            <a:off x="2519873" y="3969211"/>
            <a:ext cx="721895" cy="724766"/>
          </a:xfrm>
          <a:prstGeom prst="ellipse">
            <a:avLst/>
          </a:prstGeom>
          <a:noFill/>
          <a:ln w="66675">
            <a:solidFill>
              <a:srgbClr val="4195C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D97E2D8B-7EDD-FEBE-0744-7792538C59FB}"/>
              </a:ext>
            </a:extLst>
          </p:cNvPr>
          <p:cNvSpPr/>
          <p:nvPr/>
        </p:nvSpPr>
        <p:spPr>
          <a:xfrm>
            <a:off x="2520552" y="2186765"/>
            <a:ext cx="721895" cy="724766"/>
          </a:xfrm>
          <a:prstGeom prst="ellipse">
            <a:avLst/>
          </a:prstGeom>
          <a:noFill/>
          <a:ln w="66675">
            <a:solidFill>
              <a:srgbClr val="0E539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4C7F77C-9149-A186-95F6-DAA8271D2BE1}"/>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3" name="TextBox 2">
            <a:extLst>
              <a:ext uri="{FF2B5EF4-FFF2-40B4-BE49-F238E27FC236}">
                <a16:creationId xmlns:a16="http://schemas.microsoft.com/office/drawing/2014/main" id="{A5BE15B7-9EF7-F6B8-0042-9CA09BEA97A8}"/>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3415333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a:extLst>
              <a:ext uri="{FF2B5EF4-FFF2-40B4-BE49-F238E27FC236}">
                <a16:creationId xmlns:a16="http://schemas.microsoft.com/office/drawing/2014/main" id="{C6503A71-D7ED-28F2-F9C8-ED0497F515EE}"/>
              </a:ext>
            </a:extLst>
          </p:cNvPr>
          <p:cNvSpPr/>
          <p:nvPr/>
        </p:nvSpPr>
        <p:spPr>
          <a:xfrm>
            <a:off x="1717904" y="4600628"/>
            <a:ext cx="9783602" cy="1512000"/>
          </a:xfrm>
          <a:prstGeom prst="roundRect">
            <a:avLst/>
          </a:prstGeom>
          <a:solidFill>
            <a:srgbClr val="DADFE2">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89FDE805-133A-4DA8-1BDC-EF0EEA5815A6}"/>
              </a:ext>
            </a:extLst>
          </p:cNvPr>
          <p:cNvSpPr/>
          <p:nvPr/>
        </p:nvSpPr>
        <p:spPr>
          <a:xfrm>
            <a:off x="1720620" y="2995221"/>
            <a:ext cx="9792955" cy="1512000"/>
          </a:xfrm>
          <a:prstGeom prst="roundRect">
            <a:avLst/>
          </a:prstGeom>
          <a:solidFill>
            <a:srgbClr val="DADFE2">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4C7F56C1-5389-B23A-A36A-2D69E0F5575E}"/>
              </a:ext>
            </a:extLst>
          </p:cNvPr>
          <p:cNvSpPr/>
          <p:nvPr/>
        </p:nvSpPr>
        <p:spPr>
          <a:xfrm>
            <a:off x="1720620" y="1389813"/>
            <a:ext cx="9792955" cy="1512000"/>
          </a:xfrm>
          <a:prstGeom prst="roundRect">
            <a:avLst/>
          </a:prstGeom>
          <a:solidFill>
            <a:srgbClr val="DADFE2">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4BCD536F-F516-C404-8818-557F348AA5EA}"/>
              </a:ext>
            </a:extLst>
          </p:cNvPr>
          <p:cNvSpPr txBox="1"/>
          <p:nvPr/>
        </p:nvSpPr>
        <p:spPr>
          <a:xfrm>
            <a:off x="6463317" y="4664082"/>
            <a:ext cx="2164464" cy="1343125"/>
          </a:xfrm>
          <a:prstGeom prst="rect">
            <a:avLst/>
          </a:prstGeom>
          <a:noFill/>
        </p:spPr>
        <p:txBody>
          <a:bodyPr wrap="square">
            <a:spAutoFit/>
          </a:bodyPr>
          <a:lstStyle/>
          <a:p>
            <a:pPr marR="0" lvl="0" algn="l" defTabSz="609585" rtl="0" eaLnBrk="1" fontAlgn="auto" latinLnBrk="0" hangingPunct="1">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Behavioural/</a:t>
            </a:r>
          </a:p>
          <a:p>
            <a:pPr marR="0" lvl="0" algn="l" defTabSz="609585" rtl="0" eaLnBrk="1" fontAlgn="auto" latinLnBrk="0" hangingPunct="1">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implementation research</a:t>
            </a:r>
          </a:p>
          <a:p>
            <a:pPr marR="0" lvl="0" algn="l" defTabSz="609585" rtl="0" eaLnBrk="1" fontAlgn="auto" latinLnBrk="0" hangingPunct="1">
              <a:spcBef>
                <a:spcPts val="0"/>
              </a:spcBef>
              <a:spcAft>
                <a:spcPts val="0"/>
              </a:spcAft>
              <a:buClrTx/>
              <a:buSzTx/>
              <a:tabLst/>
              <a:defRPr/>
            </a:pPr>
            <a:endParaRPr kumimoji="0" lang="en-CA" sz="1000" b="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Qualitative insights</a:t>
            </a:r>
          </a:p>
          <a:p>
            <a:pPr marR="0" lvl="0" algn="l" defTabSz="609585" rtl="0" eaLnBrk="1" fontAlgn="auto" latinLnBrk="0" hangingPunct="1">
              <a:lnSpc>
                <a:spcPct val="150000"/>
              </a:lnSpc>
              <a:spcBef>
                <a:spcPts val="0"/>
              </a:spcBef>
              <a:spcAft>
                <a:spcPts val="0"/>
              </a:spcAft>
              <a:buClrTx/>
              <a:buSzTx/>
              <a:tabLst/>
              <a:defRPr/>
            </a:pPr>
            <a:endParaRPr kumimoji="0" lang="en-CA" sz="900" b="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b="1" i="0" u="none" strike="noStrike" kern="1200" cap="none" spc="0" normalizeH="0" baseline="0" noProof="0" dirty="0">
                <a:ln>
                  <a:noFill/>
                </a:ln>
                <a:solidFill>
                  <a:srgbClr val="254776"/>
                </a:solidFill>
                <a:effectLst/>
                <a:uLnTx/>
                <a:uFillTx/>
                <a:latin typeface="Arial" panose="020B0604020202020204"/>
                <a:ea typeface="+mn-ea"/>
                <a:cs typeface="+mn-cs"/>
              </a:rPr>
              <a:t>Evidence synthesis</a:t>
            </a:r>
          </a:p>
        </p:txBody>
      </p:sp>
      <p:sp>
        <p:nvSpPr>
          <p:cNvPr id="54" name="TextBox 53">
            <a:extLst>
              <a:ext uri="{FF2B5EF4-FFF2-40B4-BE49-F238E27FC236}">
                <a16:creationId xmlns:a16="http://schemas.microsoft.com/office/drawing/2014/main" id="{50A5868B-8693-1996-B5BC-F30B6D3E3EF0}"/>
              </a:ext>
            </a:extLst>
          </p:cNvPr>
          <p:cNvSpPr txBox="1"/>
          <p:nvPr/>
        </p:nvSpPr>
        <p:spPr>
          <a:xfrm>
            <a:off x="8627782" y="4627538"/>
            <a:ext cx="2902716" cy="1412310"/>
          </a:xfrm>
          <a:prstGeom prst="rect">
            <a:avLst/>
          </a:prstGeom>
          <a:noFill/>
        </p:spPr>
        <p:txBody>
          <a:bodyPr wrap="square">
            <a:spAutoFit/>
          </a:bodyPr>
          <a:lstStyle/>
          <a:p>
            <a:pPr marR="0" lvl="0" algn="l" defTabSz="609585" rtl="0" eaLnBrk="1" fontAlgn="auto" latinLnBrk="0" hangingPunct="1">
              <a:lnSpc>
                <a:spcPct val="100000"/>
              </a:lnSpc>
              <a:spcBef>
                <a:spcPts val="0"/>
              </a:spcBef>
              <a:spcAft>
                <a:spcPts val="0"/>
              </a:spcAft>
              <a:buClrTx/>
              <a:buSzTx/>
              <a:tabLst/>
              <a:defRPr/>
            </a:pPr>
            <a:r>
              <a:rPr kumimoji="0" lang="en-CA" sz="2000" b="0" u="none" strike="noStrike" kern="1200" cap="none" spc="0" normalizeH="0" baseline="0" noProof="0" dirty="0">
                <a:ln>
                  <a:noFill/>
                </a:ln>
                <a:solidFill>
                  <a:srgbClr val="254776"/>
                </a:solidFill>
                <a:effectLst/>
                <a:uLnTx/>
                <a:uFillTx/>
                <a:latin typeface="Arial" panose="020B0604020202020204"/>
                <a:ea typeface="+mn-ea"/>
                <a:cs typeface="+mn-cs"/>
              </a:rPr>
              <a:t>Flows of new evidence:</a:t>
            </a:r>
            <a:endParaRPr kumimoji="0" lang="en-CA" sz="800" b="0" i="1"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00000"/>
              </a:lnSpc>
              <a:spcBef>
                <a:spcPts val="0"/>
              </a:spcBef>
              <a:spcAft>
                <a:spcPts val="0"/>
              </a:spcAft>
              <a:buClrTx/>
              <a:buSzTx/>
              <a:tabLst/>
              <a:defRPr/>
            </a:pPr>
            <a:endParaRPr kumimoji="0" lang="en-CA" sz="900" b="0" i="1"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00000"/>
              </a:lnSpc>
              <a:spcBef>
                <a:spcPts val="0"/>
              </a:spcBef>
              <a:spcAft>
                <a:spcPts val="0"/>
              </a:spcAft>
              <a:buClrTx/>
              <a:buSzTx/>
              <a:tabLst/>
              <a:defRPr/>
            </a:pPr>
            <a:endParaRPr kumimoji="0" lang="en-CA" sz="500" b="0" i="1"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u="none" strike="noStrike" kern="1200" cap="none" spc="0" normalizeH="0" baseline="0" noProof="0" dirty="0">
                <a:ln>
                  <a:noFill/>
                </a:ln>
                <a:solidFill>
                  <a:srgbClr val="254776"/>
                </a:solidFill>
                <a:effectLst/>
                <a:uLnTx/>
                <a:uFillTx/>
                <a:latin typeface="Arial" panose="020B0604020202020204"/>
                <a:ea typeface="+mn-ea"/>
                <a:cs typeface="+mn-cs"/>
              </a:rPr>
              <a:t>              Data analytics</a:t>
            </a:r>
          </a:p>
          <a:p>
            <a:pPr marR="0" lvl="0" algn="l" defTabSz="609585" rtl="0" eaLnBrk="1" fontAlgn="auto" latinLnBrk="0" hangingPunct="1">
              <a:lnSpc>
                <a:spcPct val="150000"/>
              </a:lnSpc>
              <a:spcBef>
                <a:spcPts val="0"/>
              </a:spcBef>
              <a:spcAft>
                <a:spcPts val="0"/>
              </a:spcAft>
              <a:buClrTx/>
              <a:buSzTx/>
              <a:tabLst/>
              <a:defRPr/>
            </a:pPr>
            <a:endParaRPr kumimoji="0" lang="en-CA" sz="100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lang="en-CA" sz="1200" dirty="0">
                <a:solidFill>
                  <a:srgbClr val="254776"/>
                </a:solidFill>
                <a:latin typeface="Arial" panose="020B0604020202020204"/>
              </a:rPr>
              <a:t>              </a:t>
            </a:r>
            <a:r>
              <a:rPr kumimoji="0" lang="en-CA" sz="1200" b="0" u="none" strike="noStrike" kern="1200" cap="none" spc="0" normalizeH="0" baseline="0" noProof="0" dirty="0">
                <a:ln>
                  <a:noFill/>
                </a:ln>
                <a:solidFill>
                  <a:srgbClr val="254776"/>
                </a:solidFill>
                <a:effectLst/>
                <a:uLnTx/>
                <a:uFillTx/>
                <a:latin typeface="Arial" panose="020B0604020202020204"/>
                <a:ea typeface="+mn-ea"/>
                <a:cs typeface="+mn-cs"/>
              </a:rPr>
              <a:t>Evaluation </a:t>
            </a:r>
          </a:p>
        </p:txBody>
      </p:sp>
      <p:grpSp>
        <p:nvGrpSpPr>
          <p:cNvPr id="24" name="Group 23">
            <a:extLst>
              <a:ext uri="{FF2B5EF4-FFF2-40B4-BE49-F238E27FC236}">
                <a16:creationId xmlns:a16="http://schemas.microsoft.com/office/drawing/2014/main" id="{61FE2F03-EF7C-2EF7-DFB8-04B826B347D9}"/>
              </a:ext>
            </a:extLst>
          </p:cNvPr>
          <p:cNvGrpSpPr/>
          <p:nvPr/>
        </p:nvGrpSpPr>
        <p:grpSpPr>
          <a:xfrm>
            <a:off x="916899" y="1313940"/>
            <a:ext cx="1760582" cy="1760582"/>
            <a:chOff x="319139" y="261883"/>
            <a:chExt cx="2794855" cy="2794855"/>
          </a:xfrm>
          <a:solidFill>
            <a:srgbClr val="DADFE2"/>
          </a:solidFill>
        </p:grpSpPr>
        <p:sp>
          <p:nvSpPr>
            <p:cNvPr id="25" name="Shape 24">
              <a:extLst>
                <a:ext uri="{FF2B5EF4-FFF2-40B4-BE49-F238E27FC236}">
                  <a16:creationId xmlns:a16="http://schemas.microsoft.com/office/drawing/2014/main" id="{E5B4F7A5-8D35-0D70-0876-21F5481F65C9}"/>
                </a:ext>
              </a:extLst>
            </p:cNvPr>
            <p:cNvSpPr/>
            <p:nvPr/>
          </p:nvSpPr>
          <p:spPr>
            <a:xfrm>
              <a:off x="319139" y="261883"/>
              <a:ext cx="2794855" cy="2794855"/>
            </a:xfrm>
            <a:prstGeom prst="gear9">
              <a:avLst/>
            </a:prstGeom>
            <a:grpFill/>
            <a:ln>
              <a:solidFill>
                <a:srgbClr val="C3C7CD"/>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en-US" dirty="0"/>
            </a:p>
          </p:txBody>
        </p:sp>
        <p:sp>
          <p:nvSpPr>
            <p:cNvPr id="26" name="Shape 4">
              <a:extLst>
                <a:ext uri="{FF2B5EF4-FFF2-40B4-BE49-F238E27FC236}">
                  <a16:creationId xmlns:a16="http://schemas.microsoft.com/office/drawing/2014/main" id="{12BFBA00-5F5E-EB09-83E0-22788923BBCA}"/>
                </a:ext>
              </a:extLst>
            </p:cNvPr>
            <p:cNvSpPr txBox="1"/>
            <p:nvPr/>
          </p:nvSpPr>
          <p:spPr>
            <a:xfrm>
              <a:off x="896806" y="980325"/>
              <a:ext cx="1671076" cy="143661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254776"/>
                  </a:solidFill>
                  <a:effectLst/>
                  <a:uLnTx/>
                  <a:uFillTx/>
                  <a:latin typeface="Arial" panose="020B0604020202020204"/>
                  <a:ea typeface="+mn-ea"/>
                  <a:cs typeface="+mn-cs"/>
                </a:rPr>
                <a:t>Make sense </a:t>
              </a: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of ‘market’ &amp;</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population, </a:t>
              </a:r>
              <a:r>
                <a:rPr kumimoji="0" lang="en-US" sz="1300" b="1" i="0" u="none" strike="noStrike" kern="1200" cap="none" spc="0" normalizeH="0" baseline="0" noProof="0" dirty="0">
                  <a:ln>
                    <a:noFill/>
                  </a:ln>
                  <a:solidFill>
                    <a:srgbClr val="254776"/>
                  </a:solidFill>
                  <a:effectLst/>
                  <a:uLnTx/>
                  <a:uFillTx/>
                  <a:latin typeface="Arial" panose="020B0604020202020204"/>
                  <a:ea typeface="+mn-ea"/>
                  <a:cs typeface="+mn-cs"/>
                </a:rPr>
                <a:t>and then prioritize</a:t>
              </a:r>
            </a:p>
          </p:txBody>
        </p:sp>
      </p:grpSp>
      <p:sp>
        <p:nvSpPr>
          <p:cNvPr id="82" name="Shape 81">
            <a:extLst>
              <a:ext uri="{FF2B5EF4-FFF2-40B4-BE49-F238E27FC236}">
                <a16:creationId xmlns:a16="http://schemas.microsoft.com/office/drawing/2014/main" id="{4CC461AE-3A11-0DF0-A665-5072D0277B89}"/>
              </a:ext>
            </a:extLst>
          </p:cNvPr>
          <p:cNvSpPr/>
          <p:nvPr/>
        </p:nvSpPr>
        <p:spPr>
          <a:xfrm>
            <a:off x="916899" y="2935072"/>
            <a:ext cx="1760582" cy="1760582"/>
          </a:xfrm>
          <a:prstGeom prst="gear9">
            <a:avLst/>
          </a:prstGeom>
          <a:solidFill>
            <a:srgbClr val="DADFE2"/>
          </a:solidFill>
          <a:ln>
            <a:solidFill>
              <a:srgbClr val="C3C7CD"/>
            </a:solid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84" name="Shape 83">
            <a:extLst>
              <a:ext uri="{FF2B5EF4-FFF2-40B4-BE49-F238E27FC236}">
                <a16:creationId xmlns:a16="http://schemas.microsoft.com/office/drawing/2014/main" id="{F4593C10-E76D-33E8-C52B-CBA04446E602}"/>
              </a:ext>
            </a:extLst>
          </p:cNvPr>
          <p:cNvSpPr/>
          <p:nvPr/>
        </p:nvSpPr>
        <p:spPr>
          <a:xfrm>
            <a:off x="916899" y="4557212"/>
            <a:ext cx="1760582" cy="1760582"/>
          </a:xfrm>
          <a:prstGeom prst="gear9">
            <a:avLst/>
          </a:prstGeom>
          <a:solidFill>
            <a:srgbClr val="DADFE2"/>
          </a:solidFill>
          <a:ln>
            <a:solidFill>
              <a:srgbClr val="C3C7CD"/>
            </a:solid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7" name="Title 14">
            <a:extLst>
              <a:ext uri="{FF2B5EF4-FFF2-40B4-BE49-F238E27FC236}">
                <a16:creationId xmlns:a16="http://schemas.microsoft.com/office/drawing/2014/main" id="{AD22FE82-A880-1519-7371-B6732A711960}"/>
              </a:ext>
            </a:extLst>
          </p:cNvPr>
          <p:cNvSpPr txBox="1">
            <a:spLocks/>
          </p:cNvSpPr>
          <p:nvPr/>
        </p:nvSpPr>
        <p:spPr>
          <a:xfrm>
            <a:off x="266220" y="216502"/>
            <a:ext cx="8620792" cy="772930"/>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dirty="0"/>
              <a:t>0.3</a:t>
            </a:r>
            <a:r>
              <a:rPr lang="en-CA" dirty="0"/>
              <a:t> Another way of approaching the use of evidence: </a:t>
            </a:r>
            <a:br>
              <a:rPr lang="en-CA" dirty="0"/>
            </a:br>
            <a:r>
              <a:rPr lang="en-CA" dirty="0"/>
              <a:t>      </a:t>
            </a:r>
            <a:r>
              <a:rPr lang="en-CA" sz="2000" b="1" dirty="0"/>
              <a:t>Embed evidence in cycles of rapid learning and improvement</a:t>
            </a:r>
          </a:p>
          <a:p>
            <a:pPr defTabSz="914400" hangingPunct="0">
              <a:spcBef>
                <a:spcPts val="0"/>
              </a:spcBef>
              <a:defRPr/>
            </a:pPr>
            <a:r>
              <a:rPr lang="en-CA" sz="1600"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         (e.g., for climate adaptation, education and health)</a:t>
            </a:r>
            <a:endParaRPr lang="en-US" sz="1600"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
        <p:nvSpPr>
          <p:cNvPr id="16" name="TextBox 15">
            <a:extLst>
              <a:ext uri="{FF2B5EF4-FFF2-40B4-BE49-F238E27FC236}">
                <a16:creationId xmlns:a16="http://schemas.microsoft.com/office/drawing/2014/main" id="{F67DBAB6-4979-E025-97F0-6C646D81FC91}"/>
              </a:ext>
            </a:extLst>
          </p:cNvPr>
          <p:cNvSpPr txBox="1"/>
          <p:nvPr/>
        </p:nvSpPr>
        <p:spPr>
          <a:xfrm>
            <a:off x="2800529" y="1593935"/>
            <a:ext cx="3035024" cy="1092607"/>
          </a:xfrm>
          <a:prstGeom prst="rect">
            <a:avLst/>
          </a:prstGeom>
          <a:noFill/>
          <a:ln w="28575">
            <a:noFill/>
          </a:ln>
        </p:spPr>
        <p:txBody>
          <a:bodyPr wrap="square" rtlCol="0">
            <a:spAutoFit/>
          </a:bodyPr>
          <a:lstStyle/>
          <a:p>
            <a:pPr marL="0" marR="0" lvl="0" indent="0"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Where are system gaps and what’s driving them? Where are the inequities? What priorities are we addressing (or what problems are we solving)?</a:t>
            </a:r>
          </a:p>
        </p:txBody>
      </p:sp>
      <p:sp>
        <p:nvSpPr>
          <p:cNvPr id="32" name="Shape 4">
            <a:extLst>
              <a:ext uri="{FF2B5EF4-FFF2-40B4-BE49-F238E27FC236}">
                <a16:creationId xmlns:a16="http://schemas.microsoft.com/office/drawing/2014/main" id="{D51CC5A9-924E-F5EF-26E4-524FD7CFD423}"/>
              </a:ext>
            </a:extLst>
          </p:cNvPr>
          <p:cNvSpPr txBox="1"/>
          <p:nvPr/>
        </p:nvSpPr>
        <p:spPr>
          <a:xfrm>
            <a:off x="1270853" y="3363262"/>
            <a:ext cx="1052672" cy="904976"/>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254776"/>
                </a:solidFill>
                <a:effectLst/>
                <a:uLnTx/>
                <a:uFillTx/>
                <a:latin typeface="Arial" panose="020B0604020202020204"/>
                <a:ea typeface="+mn-ea"/>
                <a:cs typeface="+mn-cs"/>
              </a:rPr>
              <a:t>Co-design </a:t>
            </a: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new services &amp; </a:t>
            </a:r>
            <a:r>
              <a:rPr lang="en-US" sz="1300" dirty="0">
                <a:solidFill>
                  <a:srgbClr val="254776"/>
                </a:solidFill>
                <a:latin typeface="Arial" panose="020B0604020202020204"/>
              </a:rPr>
              <a:t>service</a:t>
            </a: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 models</a:t>
            </a:r>
            <a:endParaRPr kumimoji="0" lang="en-CA" sz="1300" b="0" i="0" u="none" strike="noStrike" kern="1200" cap="none" spc="0" normalizeH="0" baseline="0" noProof="0" dirty="0">
              <a:ln>
                <a:noFill/>
              </a:ln>
              <a:solidFill>
                <a:srgbClr val="254776"/>
              </a:solidFill>
              <a:effectLst/>
              <a:uLnTx/>
              <a:uFillTx/>
              <a:latin typeface="Arial" panose="020B0604020202020204"/>
              <a:ea typeface="+mn-ea"/>
              <a:cs typeface="+mn-cs"/>
            </a:endParaRPr>
          </a:p>
        </p:txBody>
      </p:sp>
      <p:sp>
        <p:nvSpPr>
          <p:cNvPr id="35" name="Shape 4">
            <a:extLst>
              <a:ext uri="{FF2B5EF4-FFF2-40B4-BE49-F238E27FC236}">
                <a16:creationId xmlns:a16="http://schemas.microsoft.com/office/drawing/2014/main" id="{47882A33-ADD4-4F19-D039-880E66C84A09}"/>
              </a:ext>
            </a:extLst>
          </p:cNvPr>
          <p:cNvSpPr txBox="1"/>
          <p:nvPr/>
        </p:nvSpPr>
        <p:spPr>
          <a:xfrm>
            <a:off x="1134414" y="4985015"/>
            <a:ext cx="1325549" cy="904976"/>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254776"/>
                </a:solidFill>
                <a:effectLst/>
                <a:uLnTx/>
                <a:uFillTx/>
                <a:latin typeface="Arial" panose="020B0604020202020204"/>
                <a:ea typeface="+mn-ea"/>
                <a:cs typeface="+mn-cs"/>
              </a:rPr>
              <a:t>Implement,</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rgbClr val="254776"/>
                </a:solidFill>
                <a:effectLst/>
                <a:uLnTx/>
                <a:uFillTx/>
                <a:latin typeface="Arial" panose="020B0604020202020204"/>
                <a:ea typeface="+mn-ea"/>
                <a:cs typeface="+mn-cs"/>
              </a:rPr>
              <a:t>and then adapt </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using system-level monitoring</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&amp; evaluation </a:t>
            </a:r>
          </a:p>
        </p:txBody>
      </p:sp>
      <p:sp>
        <p:nvSpPr>
          <p:cNvPr id="41" name="TextBox 40">
            <a:extLst>
              <a:ext uri="{FF2B5EF4-FFF2-40B4-BE49-F238E27FC236}">
                <a16:creationId xmlns:a16="http://schemas.microsoft.com/office/drawing/2014/main" id="{79F21813-8BD1-E895-8007-403C2C5E6EC0}"/>
              </a:ext>
            </a:extLst>
          </p:cNvPr>
          <p:cNvSpPr txBox="1"/>
          <p:nvPr/>
        </p:nvSpPr>
        <p:spPr>
          <a:xfrm>
            <a:off x="2800529" y="3278050"/>
            <a:ext cx="3035024" cy="892552"/>
          </a:xfrm>
          <a:prstGeom prst="rect">
            <a:avLst/>
          </a:prstGeom>
          <a:noFill/>
          <a:ln w="28575">
            <a:noFill/>
          </a:ln>
        </p:spPr>
        <p:txBody>
          <a:bodyPr wrap="square" rtlCol="0">
            <a:spAutoFit/>
          </a:bodyPr>
          <a:lstStyle/>
          <a:p>
            <a:pPr marL="0" marR="0" lvl="0" indent="0"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What evidence-informed solutions exist? How will solutions be adapted/designed with input from system users and communities? </a:t>
            </a:r>
          </a:p>
        </p:txBody>
      </p:sp>
      <p:sp>
        <p:nvSpPr>
          <p:cNvPr id="42" name="TextBox 41">
            <a:extLst>
              <a:ext uri="{FF2B5EF4-FFF2-40B4-BE49-F238E27FC236}">
                <a16:creationId xmlns:a16="http://schemas.microsoft.com/office/drawing/2014/main" id="{88A6D16C-AB56-2B3B-23D0-92A6B0FB4DC3}"/>
              </a:ext>
            </a:extLst>
          </p:cNvPr>
          <p:cNvSpPr txBox="1"/>
          <p:nvPr/>
        </p:nvSpPr>
        <p:spPr>
          <a:xfrm>
            <a:off x="2800529" y="4996793"/>
            <a:ext cx="3035024" cy="692497"/>
          </a:xfrm>
          <a:prstGeom prst="rect">
            <a:avLst/>
          </a:prstGeom>
          <a:noFill/>
          <a:ln w="28575">
            <a:noFill/>
          </a:ln>
        </p:spPr>
        <p:txBody>
          <a:bodyPr wrap="square" rtlCol="0">
            <a:spAutoFit/>
          </a:bodyPr>
          <a:lstStyle/>
          <a:p>
            <a:pPr marL="0" marR="0" lvl="0" indent="0" defTabSz="60958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Does this model work? </a:t>
            </a:r>
            <a:b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br>
            <a:r>
              <a:rPr kumimoji="0" lang="en-US" sz="1300" b="0" i="0" u="none" strike="noStrike" kern="1200" cap="none" spc="0" normalizeH="0" baseline="0" noProof="0" dirty="0">
                <a:ln>
                  <a:noFill/>
                </a:ln>
                <a:solidFill>
                  <a:srgbClr val="254776"/>
                </a:solidFill>
                <a:effectLst/>
                <a:uLnTx/>
                <a:uFillTx/>
                <a:latin typeface="Arial" panose="020B0604020202020204"/>
                <a:ea typeface="+mn-ea"/>
                <a:cs typeface="+mn-cs"/>
              </a:rPr>
              <a:t>How &amp; for whom? What adaptations are needed to cement &amp; scale?</a:t>
            </a:r>
          </a:p>
        </p:txBody>
      </p:sp>
      <p:sp>
        <p:nvSpPr>
          <p:cNvPr id="44" name="TextBox 43">
            <a:extLst>
              <a:ext uri="{FF2B5EF4-FFF2-40B4-BE49-F238E27FC236}">
                <a16:creationId xmlns:a16="http://schemas.microsoft.com/office/drawing/2014/main" id="{ACD99DF0-43FF-3DED-96BE-B0E43CD87485}"/>
              </a:ext>
            </a:extLst>
          </p:cNvPr>
          <p:cNvSpPr txBox="1"/>
          <p:nvPr/>
        </p:nvSpPr>
        <p:spPr>
          <a:xfrm>
            <a:off x="5932832" y="1143006"/>
            <a:ext cx="4146308" cy="338554"/>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n-CA" sz="1600" i="0" u="none" strike="noStrike" kern="1200" cap="none" spc="0" normalizeH="0" baseline="0" noProof="0" dirty="0">
                <a:ln>
                  <a:noFill/>
                </a:ln>
                <a:solidFill>
                  <a:srgbClr val="254776"/>
                </a:solidFill>
                <a:effectLst/>
                <a:uLnTx/>
                <a:uFillTx/>
                <a:latin typeface="Arial" panose="020B0604020202020204"/>
                <a:ea typeface="+mn-ea"/>
                <a:cs typeface="+mn-cs"/>
              </a:rPr>
              <a:t>Stocks of existing evidence:</a:t>
            </a:r>
          </a:p>
        </p:txBody>
      </p:sp>
      <p:sp>
        <p:nvSpPr>
          <p:cNvPr id="45" name="TextBox 44">
            <a:extLst>
              <a:ext uri="{FF2B5EF4-FFF2-40B4-BE49-F238E27FC236}">
                <a16:creationId xmlns:a16="http://schemas.microsoft.com/office/drawing/2014/main" id="{0D2637B3-72C2-DD52-D12B-EC63A8AC0808}"/>
              </a:ext>
            </a:extLst>
          </p:cNvPr>
          <p:cNvSpPr txBox="1"/>
          <p:nvPr/>
        </p:nvSpPr>
        <p:spPr>
          <a:xfrm>
            <a:off x="2800529" y="1129721"/>
            <a:ext cx="4146308" cy="338554"/>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n-CA" sz="1600" i="0" u="none" strike="noStrike" kern="1200" cap="none" spc="0" normalizeH="0" baseline="0" noProof="0" dirty="0">
                <a:ln>
                  <a:noFill/>
                </a:ln>
                <a:solidFill>
                  <a:srgbClr val="254776"/>
                </a:solidFill>
                <a:effectLst/>
                <a:uLnTx/>
                <a:uFillTx/>
                <a:latin typeface="Arial" panose="020B0604020202020204"/>
                <a:ea typeface="+mn-ea"/>
                <a:cs typeface="+mn-cs"/>
              </a:rPr>
              <a:t>Questions</a:t>
            </a:r>
          </a:p>
        </p:txBody>
      </p:sp>
      <p:sp>
        <p:nvSpPr>
          <p:cNvPr id="47" name="TextBox 46">
            <a:extLst>
              <a:ext uri="{FF2B5EF4-FFF2-40B4-BE49-F238E27FC236}">
                <a16:creationId xmlns:a16="http://schemas.microsoft.com/office/drawing/2014/main" id="{7F8AC3E3-37A7-BEBB-A34A-13CD999B4A95}"/>
              </a:ext>
            </a:extLst>
          </p:cNvPr>
          <p:cNvSpPr txBox="1"/>
          <p:nvPr/>
        </p:nvSpPr>
        <p:spPr>
          <a:xfrm>
            <a:off x="6463317" y="1703432"/>
            <a:ext cx="1977572" cy="842923"/>
          </a:xfrm>
          <a:prstGeom prst="rect">
            <a:avLst/>
          </a:prstGeom>
          <a:noFill/>
        </p:spPr>
        <p:txBody>
          <a:bodyPr wrap="square">
            <a:spAutoFit/>
          </a:bodyPr>
          <a:lstStyle/>
          <a:p>
            <a:pPr marR="0" lvl="0" algn="l" defTabSz="609585" rtl="0" eaLnBrk="1" fontAlgn="auto" latinLnBrk="0" hangingPunct="1">
              <a:lnSpc>
                <a:spcPct val="150000"/>
              </a:lnSpc>
              <a:spcBef>
                <a:spcPts val="0"/>
              </a:spcBef>
              <a:spcAft>
                <a:spcPts val="0"/>
              </a:spcAft>
              <a:buClrTx/>
              <a:buSzTx/>
              <a:tabLst/>
              <a:defRPr/>
            </a:pPr>
            <a:r>
              <a:rPr kumimoji="0" lang="en-CA" sz="1200" i="0" u="none" strike="noStrike" kern="1200" cap="none" spc="0" normalizeH="0" baseline="0" noProof="0" dirty="0">
                <a:ln>
                  <a:noFill/>
                </a:ln>
                <a:solidFill>
                  <a:srgbClr val="254776"/>
                </a:solidFill>
                <a:effectLst/>
                <a:uLnTx/>
                <a:uFillTx/>
                <a:latin typeface="Arial" panose="020B0604020202020204"/>
                <a:ea typeface="+mn-ea"/>
                <a:cs typeface="+mn-cs"/>
              </a:rPr>
              <a:t>Data analytics</a:t>
            </a:r>
          </a:p>
          <a:p>
            <a:pPr marR="0" lvl="0" algn="l" defTabSz="609585" rtl="0" eaLnBrk="1" fontAlgn="auto" latinLnBrk="0" hangingPunct="1">
              <a:lnSpc>
                <a:spcPct val="150000"/>
              </a:lnSpc>
              <a:spcBef>
                <a:spcPts val="0"/>
              </a:spcBef>
              <a:spcAft>
                <a:spcPts val="0"/>
              </a:spcAft>
              <a:buClrTx/>
              <a:buSzTx/>
              <a:tabLst/>
              <a:defRPr/>
            </a:pPr>
            <a:endParaRPr kumimoji="0" lang="en-CA" sz="100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i="0" u="none" strike="noStrike" kern="1200" cap="none" spc="0" normalizeH="0" baseline="0" noProof="0" dirty="0">
                <a:ln>
                  <a:noFill/>
                </a:ln>
                <a:solidFill>
                  <a:srgbClr val="254776"/>
                </a:solidFill>
                <a:effectLst/>
                <a:uLnTx/>
                <a:uFillTx/>
                <a:latin typeface="Arial" panose="020B0604020202020204"/>
                <a:ea typeface="+mn-ea"/>
                <a:cs typeface="+mn-cs"/>
              </a:rPr>
              <a:t>Modeling</a:t>
            </a:r>
          </a:p>
        </p:txBody>
      </p:sp>
      <p:sp>
        <p:nvSpPr>
          <p:cNvPr id="48" name="TextBox 47">
            <a:extLst>
              <a:ext uri="{FF2B5EF4-FFF2-40B4-BE49-F238E27FC236}">
                <a16:creationId xmlns:a16="http://schemas.microsoft.com/office/drawing/2014/main" id="{01417FF5-EF89-EB72-7250-3D6D3506BB70}"/>
              </a:ext>
            </a:extLst>
          </p:cNvPr>
          <p:cNvSpPr txBox="1"/>
          <p:nvPr/>
        </p:nvSpPr>
        <p:spPr>
          <a:xfrm>
            <a:off x="6463318" y="3043062"/>
            <a:ext cx="2164464" cy="1373838"/>
          </a:xfrm>
          <a:prstGeom prst="rect">
            <a:avLst/>
          </a:prstGeom>
          <a:noFill/>
        </p:spPr>
        <p:txBody>
          <a:bodyPr wrap="square">
            <a:spAutoFit/>
          </a:bodyPr>
          <a:lstStyle/>
          <a:p>
            <a:pPr marR="0" lvl="0" algn="l" defTabSz="609585" rtl="0" eaLnBrk="1" fontAlgn="auto" latinLnBrk="0" hangingPunct="1">
              <a:lnSpc>
                <a:spcPct val="150000"/>
              </a:lnSpc>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Evaluation</a:t>
            </a:r>
          </a:p>
          <a:p>
            <a:pPr marR="0" lvl="0" algn="l" defTabSz="609585" rtl="0" eaLnBrk="1" fontAlgn="auto" latinLnBrk="0" hangingPunct="1">
              <a:lnSpc>
                <a:spcPct val="150000"/>
              </a:lnSpc>
              <a:spcBef>
                <a:spcPts val="0"/>
              </a:spcBef>
              <a:spcAft>
                <a:spcPts val="0"/>
              </a:spcAft>
              <a:buClrTx/>
              <a:buSzTx/>
              <a:tabLst/>
              <a:defRPr/>
            </a:pPr>
            <a:endParaRPr kumimoji="0" lang="en-CA" sz="1000" b="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i="0" u="none" strike="noStrike" kern="1200" cap="none" spc="0" normalizeH="0" baseline="0" noProof="0" dirty="0">
                <a:ln>
                  <a:noFill/>
                </a:ln>
                <a:solidFill>
                  <a:srgbClr val="254776"/>
                </a:solidFill>
                <a:effectLst/>
                <a:uLnTx/>
                <a:uFillTx/>
                <a:latin typeface="Arial" panose="020B0604020202020204"/>
                <a:ea typeface="+mn-ea"/>
                <a:cs typeface="+mn-cs"/>
              </a:rPr>
              <a:t>Modeling</a:t>
            </a:r>
          </a:p>
          <a:p>
            <a:pPr marR="0" lvl="0" algn="l" defTabSz="609585" rtl="0" eaLnBrk="1" fontAlgn="auto" latinLnBrk="0" hangingPunct="1">
              <a:lnSpc>
                <a:spcPct val="150000"/>
              </a:lnSpc>
              <a:spcBef>
                <a:spcPts val="0"/>
              </a:spcBef>
              <a:spcAft>
                <a:spcPts val="0"/>
              </a:spcAft>
              <a:buClrTx/>
              <a:buSzTx/>
              <a:tabLst/>
              <a:defRPr/>
            </a:pPr>
            <a:endParaRPr kumimoji="0" lang="en-CA" sz="90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Qualitative insights</a:t>
            </a:r>
          </a:p>
        </p:txBody>
      </p:sp>
      <p:sp>
        <p:nvSpPr>
          <p:cNvPr id="50" name="TextBox 49">
            <a:extLst>
              <a:ext uri="{FF2B5EF4-FFF2-40B4-BE49-F238E27FC236}">
                <a16:creationId xmlns:a16="http://schemas.microsoft.com/office/drawing/2014/main" id="{7659D9B4-3565-D31C-C18F-5BF567BE5D0D}"/>
              </a:ext>
            </a:extLst>
          </p:cNvPr>
          <p:cNvSpPr txBox="1"/>
          <p:nvPr/>
        </p:nvSpPr>
        <p:spPr>
          <a:xfrm>
            <a:off x="8820746" y="3085065"/>
            <a:ext cx="2902907" cy="1350754"/>
          </a:xfrm>
          <a:prstGeom prst="rect">
            <a:avLst/>
          </a:prstGeom>
          <a:noFill/>
        </p:spPr>
        <p:txBody>
          <a:bodyPr wrap="square">
            <a:spAutoFit/>
          </a:bodyPr>
          <a:lstStyle/>
          <a:p>
            <a:pPr marR="0" lvl="0" algn="l" defTabSz="609585" rtl="0" eaLnBrk="1" fontAlgn="auto" latinLnBrk="0" hangingPunct="1">
              <a:lnSpc>
                <a:spcPct val="150000"/>
              </a:lnSpc>
              <a:spcBef>
                <a:spcPts val="0"/>
              </a:spcBef>
              <a:spcAft>
                <a:spcPts val="0"/>
              </a:spcAft>
              <a:buClrTx/>
              <a:buSzTx/>
              <a:tabLst/>
              <a:defRPr/>
            </a:pPr>
            <a:r>
              <a:rPr kumimoji="0" lang="en-CA" sz="1200" b="1" i="0" u="none" strike="noStrike" kern="1200" cap="none" spc="0" normalizeH="0" baseline="0" noProof="0" dirty="0">
                <a:ln>
                  <a:noFill/>
                </a:ln>
                <a:solidFill>
                  <a:srgbClr val="254776"/>
                </a:solidFill>
                <a:effectLst/>
                <a:uLnTx/>
                <a:uFillTx/>
                <a:latin typeface="Arial" panose="020B0604020202020204"/>
                <a:ea typeface="+mn-ea"/>
                <a:cs typeface="+mn-cs"/>
              </a:rPr>
              <a:t>Evidence synthesis</a:t>
            </a:r>
          </a:p>
          <a:p>
            <a:pPr marR="0" lvl="0" algn="l" defTabSz="609585" rtl="0" eaLnBrk="1" fontAlgn="auto" latinLnBrk="0" hangingPunct="1">
              <a:lnSpc>
                <a:spcPct val="150000"/>
              </a:lnSpc>
              <a:spcBef>
                <a:spcPts val="0"/>
              </a:spcBef>
              <a:spcAft>
                <a:spcPts val="0"/>
              </a:spcAft>
              <a:buClrTx/>
              <a:buSzTx/>
              <a:tabLst/>
              <a:defRPr/>
            </a:pPr>
            <a:endParaRPr kumimoji="0" lang="en-CA" sz="1000" b="1"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b="0" u="none" strike="noStrike" kern="1200" cap="none" spc="0" normalizeH="0" baseline="0" noProof="0" dirty="0">
                <a:ln>
                  <a:noFill/>
                </a:ln>
                <a:solidFill>
                  <a:srgbClr val="254776"/>
                </a:solidFill>
                <a:effectLst/>
                <a:uLnTx/>
                <a:uFillTx/>
                <a:latin typeface="Arial" panose="020B0604020202020204"/>
              </a:rPr>
              <a:t>Technology</a:t>
            </a:r>
            <a:r>
              <a:rPr lang="en-CA" sz="1200" dirty="0">
                <a:solidFill>
                  <a:srgbClr val="254776"/>
                </a:solidFill>
                <a:latin typeface="Arial" panose="020B0604020202020204"/>
              </a:rPr>
              <a:t> assessments</a:t>
            </a:r>
          </a:p>
          <a:p>
            <a:pPr marR="0" lvl="0" algn="l" defTabSz="609585" rtl="0" eaLnBrk="1" fontAlgn="auto" latinLnBrk="0" hangingPunct="1">
              <a:lnSpc>
                <a:spcPct val="150000"/>
              </a:lnSpc>
              <a:spcBef>
                <a:spcPts val="0"/>
              </a:spcBef>
              <a:spcAft>
                <a:spcPts val="0"/>
              </a:spcAft>
              <a:buClrTx/>
              <a:buSzTx/>
              <a:tabLst/>
              <a:defRPr/>
            </a:pPr>
            <a:endParaRPr lang="en-CA" sz="900" dirty="0">
              <a:solidFill>
                <a:srgbClr val="254776"/>
              </a:solidFill>
              <a:latin typeface="Arial" panose="020B0604020202020204"/>
            </a:endParaRPr>
          </a:p>
          <a:p>
            <a:pPr marR="0" lvl="0" algn="l" defTabSz="609585" rtl="0" eaLnBrk="1" fontAlgn="auto" latinLnBrk="0" hangingPunct="1">
              <a:lnSpc>
                <a:spcPct val="150000"/>
              </a:lnSpc>
              <a:spcBef>
                <a:spcPts val="0"/>
              </a:spcBef>
              <a:spcAft>
                <a:spcPts val="0"/>
              </a:spcAft>
              <a:buClrTx/>
              <a:buSzTx/>
              <a:tabLst/>
              <a:defRPr/>
            </a:pPr>
            <a:r>
              <a:rPr kumimoji="0" lang="en-CA" sz="1200" b="0" u="none" strike="noStrike" kern="1200" cap="none" spc="0" normalizeH="0" baseline="0" noProof="0" dirty="0">
                <a:ln>
                  <a:noFill/>
                </a:ln>
                <a:solidFill>
                  <a:srgbClr val="254776"/>
                </a:solidFill>
                <a:effectLst/>
                <a:uLnTx/>
                <a:uFillTx/>
                <a:latin typeface="Arial" panose="020B0604020202020204"/>
              </a:rPr>
              <a:t>Guidelines</a:t>
            </a:r>
          </a:p>
        </p:txBody>
      </p:sp>
      <p:sp>
        <p:nvSpPr>
          <p:cNvPr id="52" name="TextBox 51">
            <a:extLst>
              <a:ext uri="{FF2B5EF4-FFF2-40B4-BE49-F238E27FC236}">
                <a16:creationId xmlns:a16="http://schemas.microsoft.com/office/drawing/2014/main" id="{09DB52D9-0400-8BB6-EF46-90A8AEC3A8A8}"/>
              </a:ext>
            </a:extLst>
          </p:cNvPr>
          <p:cNvSpPr txBox="1"/>
          <p:nvPr/>
        </p:nvSpPr>
        <p:spPr>
          <a:xfrm>
            <a:off x="9242682" y="1703432"/>
            <a:ext cx="2175303" cy="842988"/>
          </a:xfrm>
          <a:prstGeom prst="rect">
            <a:avLst/>
          </a:prstGeom>
          <a:noFill/>
        </p:spPr>
        <p:txBody>
          <a:bodyPr wrap="square">
            <a:spAutoFit/>
          </a:bodyPr>
          <a:lstStyle/>
          <a:p>
            <a:pPr marR="0" lvl="0" algn="l" defTabSz="609585" rtl="0" eaLnBrk="1" fontAlgn="auto" latinLnBrk="0" hangingPunct="1">
              <a:lnSpc>
                <a:spcPct val="150000"/>
              </a:lnSpc>
              <a:spcBef>
                <a:spcPts val="0"/>
              </a:spcBef>
              <a:spcAft>
                <a:spcPts val="0"/>
              </a:spcAft>
              <a:buClrTx/>
              <a:buSzTx/>
              <a:tabLst/>
              <a:defRPr/>
            </a:pPr>
            <a:r>
              <a:rPr kumimoji="0" lang="en-CA" sz="1200" b="0" i="0" u="none" strike="noStrike" kern="1200" cap="none" spc="0" normalizeH="0" baseline="0" noProof="0" dirty="0">
                <a:ln>
                  <a:noFill/>
                </a:ln>
                <a:solidFill>
                  <a:srgbClr val="254776"/>
                </a:solidFill>
                <a:effectLst/>
                <a:uLnTx/>
                <a:uFillTx/>
                <a:latin typeface="Arial" panose="020B0604020202020204"/>
                <a:ea typeface="+mn-ea"/>
                <a:cs typeface="+mn-cs"/>
              </a:rPr>
              <a:t>Qualitative insights</a:t>
            </a:r>
          </a:p>
          <a:p>
            <a:pPr marR="0" lvl="0" algn="l" defTabSz="609585" rtl="0" eaLnBrk="1" fontAlgn="auto" latinLnBrk="0" hangingPunct="1">
              <a:lnSpc>
                <a:spcPct val="150000"/>
              </a:lnSpc>
              <a:spcBef>
                <a:spcPts val="0"/>
              </a:spcBef>
              <a:spcAft>
                <a:spcPts val="0"/>
              </a:spcAft>
              <a:buClrTx/>
              <a:buSzTx/>
              <a:tabLst/>
              <a:defRPr/>
            </a:pPr>
            <a:endParaRPr kumimoji="0" lang="en-CA" sz="1000" b="0" i="0" u="none" strike="noStrike" kern="1200" cap="none" spc="0" normalizeH="0" baseline="0" noProof="0" dirty="0">
              <a:ln>
                <a:noFill/>
              </a:ln>
              <a:solidFill>
                <a:srgbClr val="254776"/>
              </a:solidFill>
              <a:effectLst/>
              <a:uLnTx/>
              <a:uFillTx/>
              <a:latin typeface="Arial" panose="020B0604020202020204"/>
              <a:ea typeface="+mn-ea"/>
              <a:cs typeface="+mn-cs"/>
            </a:endParaRPr>
          </a:p>
          <a:p>
            <a:pPr marR="0" lvl="0" algn="l" defTabSz="609585" rtl="0" eaLnBrk="1" fontAlgn="auto" latinLnBrk="0" hangingPunct="1">
              <a:lnSpc>
                <a:spcPct val="150000"/>
              </a:lnSpc>
              <a:spcBef>
                <a:spcPts val="0"/>
              </a:spcBef>
              <a:spcAft>
                <a:spcPts val="0"/>
              </a:spcAft>
              <a:buClrTx/>
              <a:buSzTx/>
              <a:tabLst/>
              <a:defRPr/>
            </a:pPr>
            <a:r>
              <a:rPr kumimoji="0" lang="en-CA" sz="1200" b="1" i="0" u="none" strike="noStrike" kern="1200" cap="none" spc="0" normalizeH="0" baseline="0" noProof="0" dirty="0">
                <a:ln>
                  <a:noFill/>
                </a:ln>
                <a:solidFill>
                  <a:srgbClr val="254776"/>
                </a:solidFill>
                <a:effectLst/>
                <a:uLnTx/>
                <a:uFillTx/>
                <a:latin typeface="Arial" panose="020B0604020202020204"/>
                <a:ea typeface="+mn-ea"/>
                <a:cs typeface="+mn-cs"/>
              </a:rPr>
              <a:t>Evidence synthesis</a:t>
            </a:r>
          </a:p>
        </p:txBody>
      </p:sp>
      <p:pic>
        <p:nvPicPr>
          <p:cNvPr id="75" name="Picture 74">
            <a:extLst>
              <a:ext uri="{FF2B5EF4-FFF2-40B4-BE49-F238E27FC236}">
                <a16:creationId xmlns:a16="http://schemas.microsoft.com/office/drawing/2014/main" id="{4A664D53-3E78-BFDB-4128-46748C00416D}"/>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5977676" y="4628854"/>
            <a:ext cx="476991" cy="476991"/>
          </a:xfrm>
          <a:prstGeom prst="rect">
            <a:avLst/>
          </a:prstGeom>
        </p:spPr>
      </p:pic>
      <p:sp>
        <p:nvSpPr>
          <p:cNvPr id="49" name="Rectangle 48">
            <a:extLst>
              <a:ext uri="{FF2B5EF4-FFF2-40B4-BE49-F238E27FC236}">
                <a16:creationId xmlns:a16="http://schemas.microsoft.com/office/drawing/2014/main" id="{5BBE87F6-762C-8653-003F-C76A16D76465}"/>
              </a:ext>
            </a:extLst>
          </p:cNvPr>
          <p:cNvSpPr/>
          <p:nvPr/>
        </p:nvSpPr>
        <p:spPr>
          <a:xfrm>
            <a:off x="364127" y="6347100"/>
            <a:ext cx="10218528" cy="40011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US" sz="1000" i="1" dirty="0">
                <a:ln w="0"/>
                <a:solidFill>
                  <a:srgbClr val="254776"/>
                </a:solidFill>
                <a:latin typeface="Arial" panose="020B0604020202020204"/>
              </a:rPr>
              <a:t>First two columns adapted</a:t>
            </a:r>
            <a:r>
              <a:rPr kumimoji="0" lang="en-US" sz="1000" b="0" i="1" u="none" strike="noStrike" kern="1200" cap="none" spc="0" normalizeH="0" baseline="0" noProof="0" dirty="0">
                <a:ln w="0"/>
                <a:solidFill>
                  <a:srgbClr val="254776"/>
                </a:solidFill>
                <a:effectLst/>
                <a:uLnTx/>
                <a:uFillTx/>
                <a:latin typeface="Arial" panose="020B0604020202020204"/>
                <a:ea typeface="+mn-ea"/>
                <a:cs typeface="+mn-cs"/>
              </a:rPr>
              <a:t> from Reid R, Wodchis W, Lee-Foon N, and </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w="0"/>
                <a:solidFill>
                  <a:srgbClr val="254776"/>
                </a:solidFill>
                <a:effectLst/>
                <a:uLnTx/>
                <a:uFillTx/>
                <a:latin typeface="Arial" panose="020B0604020202020204"/>
                <a:ea typeface="+mn-ea"/>
                <a:cs typeface="+mn-cs"/>
              </a:rPr>
              <a:t>Institute for Better Health-Trillium Health Partners (2022)   </a:t>
            </a:r>
          </a:p>
        </p:txBody>
      </p:sp>
      <p:pic>
        <p:nvPicPr>
          <p:cNvPr id="4" name="Picture 3">
            <a:extLst>
              <a:ext uri="{FF2B5EF4-FFF2-40B4-BE49-F238E27FC236}">
                <a16:creationId xmlns:a16="http://schemas.microsoft.com/office/drawing/2014/main" id="{8679A914-B857-B915-3C3B-4B60E49D88FB}"/>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5986326" y="1641630"/>
            <a:ext cx="476991" cy="476991"/>
          </a:xfrm>
          <a:prstGeom prst="rect">
            <a:avLst/>
          </a:prstGeom>
        </p:spPr>
      </p:pic>
      <p:pic>
        <p:nvPicPr>
          <p:cNvPr id="5" name="Picture 4">
            <a:extLst>
              <a:ext uri="{FF2B5EF4-FFF2-40B4-BE49-F238E27FC236}">
                <a16:creationId xmlns:a16="http://schemas.microsoft.com/office/drawing/2014/main" id="{F0FA933C-163A-3E78-4228-5523A26A4B79}"/>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5986326" y="2155148"/>
            <a:ext cx="476991" cy="476991"/>
          </a:xfrm>
          <a:prstGeom prst="rect">
            <a:avLst/>
          </a:prstGeom>
        </p:spPr>
      </p:pic>
      <p:pic>
        <p:nvPicPr>
          <p:cNvPr id="6" name="Picture 5">
            <a:extLst>
              <a:ext uri="{FF2B5EF4-FFF2-40B4-BE49-F238E27FC236}">
                <a16:creationId xmlns:a16="http://schemas.microsoft.com/office/drawing/2014/main" id="{13A156E9-0518-FFC3-C44B-2BF76A0E2324}"/>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8765691" y="1649512"/>
            <a:ext cx="476991" cy="476991"/>
          </a:xfrm>
          <a:prstGeom prst="rect">
            <a:avLst/>
          </a:prstGeom>
        </p:spPr>
      </p:pic>
      <p:pic>
        <p:nvPicPr>
          <p:cNvPr id="8" name="Picture 7">
            <a:extLst>
              <a:ext uri="{FF2B5EF4-FFF2-40B4-BE49-F238E27FC236}">
                <a16:creationId xmlns:a16="http://schemas.microsoft.com/office/drawing/2014/main" id="{68DDD402-9C24-F6AF-F826-94DD66235AEF}"/>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8765691" y="2163030"/>
            <a:ext cx="476991" cy="476991"/>
          </a:xfrm>
          <a:prstGeom prst="rect">
            <a:avLst/>
          </a:prstGeom>
        </p:spPr>
      </p:pic>
      <p:pic>
        <p:nvPicPr>
          <p:cNvPr id="9" name="Picture 8">
            <a:extLst>
              <a:ext uri="{FF2B5EF4-FFF2-40B4-BE49-F238E27FC236}">
                <a16:creationId xmlns:a16="http://schemas.microsoft.com/office/drawing/2014/main" id="{325960C9-EDCC-0413-EC75-56BFFC4A288F}"/>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5986326" y="3012108"/>
            <a:ext cx="476991" cy="476991"/>
          </a:xfrm>
          <a:prstGeom prst="rect">
            <a:avLst/>
          </a:prstGeom>
        </p:spPr>
      </p:pic>
      <p:pic>
        <p:nvPicPr>
          <p:cNvPr id="18" name="Picture 17">
            <a:extLst>
              <a:ext uri="{FF2B5EF4-FFF2-40B4-BE49-F238E27FC236}">
                <a16:creationId xmlns:a16="http://schemas.microsoft.com/office/drawing/2014/main" id="{BF9B1BF7-D57D-CB19-D2AC-794EBD1AFD9B}"/>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8765691" y="3521476"/>
            <a:ext cx="476991" cy="476991"/>
          </a:xfrm>
          <a:prstGeom prst="rect">
            <a:avLst/>
          </a:prstGeom>
        </p:spPr>
      </p:pic>
      <p:pic>
        <p:nvPicPr>
          <p:cNvPr id="19" name="Picture 18">
            <a:extLst>
              <a:ext uri="{FF2B5EF4-FFF2-40B4-BE49-F238E27FC236}">
                <a16:creationId xmlns:a16="http://schemas.microsoft.com/office/drawing/2014/main" id="{E28D4075-B2D2-C0F9-15EC-940A808D5B80}"/>
              </a:ext>
            </a:extLst>
          </p:cNvPr>
          <p:cNvPicPr>
            <a:picLocks noChangeAspect="1"/>
          </p:cNvPicPr>
          <p:nvPr/>
        </p:nvPicPr>
        <p:blipFill>
          <a:blip r:embed="rId10" cstate="email">
            <a:extLst>
              <a:ext uri="{28A0092B-C50C-407E-A947-70E740481C1C}">
                <a14:useLocalDpi xmlns:a14="http://schemas.microsoft.com/office/drawing/2010/main"/>
              </a:ext>
            </a:extLst>
          </a:blip>
          <a:srcRect/>
          <a:stretch/>
        </p:blipFill>
        <p:spPr>
          <a:xfrm>
            <a:off x="8765691" y="3988140"/>
            <a:ext cx="476991" cy="476991"/>
          </a:xfrm>
          <a:prstGeom prst="rect">
            <a:avLst/>
          </a:prstGeom>
        </p:spPr>
      </p:pic>
      <p:pic>
        <p:nvPicPr>
          <p:cNvPr id="22" name="Picture 21">
            <a:extLst>
              <a:ext uri="{FF2B5EF4-FFF2-40B4-BE49-F238E27FC236}">
                <a16:creationId xmlns:a16="http://schemas.microsoft.com/office/drawing/2014/main" id="{0B6E2900-3EA5-7A3A-6FA0-6848ABF3BCBE}"/>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8765690" y="3025041"/>
            <a:ext cx="476991" cy="476991"/>
          </a:xfrm>
          <a:prstGeom prst="rect">
            <a:avLst/>
          </a:prstGeom>
        </p:spPr>
      </p:pic>
      <p:pic>
        <p:nvPicPr>
          <p:cNvPr id="23" name="Picture 22">
            <a:extLst>
              <a:ext uri="{FF2B5EF4-FFF2-40B4-BE49-F238E27FC236}">
                <a16:creationId xmlns:a16="http://schemas.microsoft.com/office/drawing/2014/main" id="{A3690923-A84C-59B7-BD7A-B444B572BE60}"/>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5982348" y="5597198"/>
            <a:ext cx="476991" cy="476991"/>
          </a:xfrm>
          <a:prstGeom prst="rect">
            <a:avLst/>
          </a:prstGeom>
        </p:spPr>
      </p:pic>
      <p:pic>
        <p:nvPicPr>
          <p:cNvPr id="29" name="Picture 28">
            <a:extLst>
              <a:ext uri="{FF2B5EF4-FFF2-40B4-BE49-F238E27FC236}">
                <a16:creationId xmlns:a16="http://schemas.microsoft.com/office/drawing/2014/main" id="{AC9D294F-EA44-49E9-E8E0-B28018358522}"/>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5984337" y="5112481"/>
            <a:ext cx="476991" cy="476991"/>
          </a:xfrm>
          <a:prstGeom prst="rect">
            <a:avLst/>
          </a:prstGeom>
        </p:spPr>
      </p:pic>
      <p:pic>
        <p:nvPicPr>
          <p:cNvPr id="30" name="Picture 29">
            <a:extLst>
              <a:ext uri="{FF2B5EF4-FFF2-40B4-BE49-F238E27FC236}">
                <a16:creationId xmlns:a16="http://schemas.microsoft.com/office/drawing/2014/main" id="{3550BFE4-20FD-3FC7-3675-54E8A32055BB}"/>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5982348" y="3499663"/>
            <a:ext cx="476991" cy="476991"/>
          </a:xfrm>
          <a:prstGeom prst="rect">
            <a:avLst/>
          </a:prstGeom>
        </p:spPr>
      </p:pic>
      <p:pic>
        <p:nvPicPr>
          <p:cNvPr id="33" name="Picture 32">
            <a:extLst>
              <a:ext uri="{FF2B5EF4-FFF2-40B4-BE49-F238E27FC236}">
                <a16:creationId xmlns:a16="http://schemas.microsoft.com/office/drawing/2014/main" id="{209D7174-254D-B7AB-E5F6-1F20354AAF8F}"/>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8761446" y="5595253"/>
            <a:ext cx="476991" cy="476991"/>
          </a:xfrm>
          <a:prstGeom prst="rect">
            <a:avLst/>
          </a:prstGeom>
        </p:spPr>
      </p:pic>
      <p:pic>
        <p:nvPicPr>
          <p:cNvPr id="36" name="Picture 35">
            <a:extLst>
              <a:ext uri="{FF2B5EF4-FFF2-40B4-BE49-F238E27FC236}">
                <a16:creationId xmlns:a16="http://schemas.microsoft.com/office/drawing/2014/main" id="{CF22FA6B-C553-16B3-ED2E-C588F5CDEA71}"/>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8761447" y="5103127"/>
            <a:ext cx="476991" cy="476991"/>
          </a:xfrm>
          <a:prstGeom prst="rect">
            <a:avLst/>
          </a:prstGeom>
        </p:spPr>
      </p:pic>
      <p:pic>
        <p:nvPicPr>
          <p:cNvPr id="2" name="Picture 1">
            <a:extLst>
              <a:ext uri="{FF2B5EF4-FFF2-40B4-BE49-F238E27FC236}">
                <a16:creationId xmlns:a16="http://schemas.microsoft.com/office/drawing/2014/main" id="{2C58B3B8-F016-E230-318C-3FDD80261254}"/>
              </a:ext>
            </a:extLst>
          </p:cNvPr>
          <p:cNvPicPr>
            <a:picLocks noChangeAspect="1"/>
          </p:cNvPicPr>
          <p:nvPr/>
        </p:nvPicPr>
        <p:blipFill>
          <a:blip r:embed="rId11" cstate="email">
            <a:extLst>
              <a:ext uri="{28A0092B-C50C-407E-A947-70E740481C1C}">
                <a14:useLocalDpi xmlns:a14="http://schemas.microsoft.com/office/drawing/2010/main"/>
              </a:ext>
            </a:extLst>
          </a:blip>
          <a:srcRect t="3670" b="3670"/>
          <a:stretch/>
        </p:blipFill>
        <p:spPr>
          <a:xfrm>
            <a:off x="639229" y="1426372"/>
            <a:ext cx="512017" cy="502342"/>
          </a:xfrm>
          <a:prstGeom prst="rect">
            <a:avLst/>
          </a:prstGeom>
        </p:spPr>
      </p:pic>
      <p:pic>
        <p:nvPicPr>
          <p:cNvPr id="38" name="Picture 37">
            <a:extLst>
              <a:ext uri="{FF2B5EF4-FFF2-40B4-BE49-F238E27FC236}">
                <a16:creationId xmlns:a16="http://schemas.microsoft.com/office/drawing/2014/main" id="{1708F684-A406-2B1E-8789-9BA33A3CBC56}"/>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5982348" y="3980257"/>
            <a:ext cx="476991" cy="476991"/>
          </a:xfrm>
          <a:prstGeom prst="rect">
            <a:avLst/>
          </a:prstGeom>
        </p:spPr>
      </p:pic>
      <p:sp>
        <p:nvSpPr>
          <p:cNvPr id="12" name="TextBox 11">
            <a:extLst>
              <a:ext uri="{FF2B5EF4-FFF2-40B4-BE49-F238E27FC236}">
                <a16:creationId xmlns:a16="http://schemas.microsoft.com/office/drawing/2014/main" id="{0B07A605-8F4A-CA5E-201C-AAAD8838E218}"/>
              </a:ext>
            </a:extLst>
          </p:cNvPr>
          <p:cNvSpPr txBox="1"/>
          <p:nvPr/>
        </p:nvSpPr>
        <p:spPr>
          <a:xfrm rot="1887855" flipH="1" flipV="1">
            <a:off x="811195" y="3432890"/>
            <a:ext cx="215786" cy="95581"/>
          </a:xfrm>
          <a:prstGeom prst="rect">
            <a:avLst/>
          </a:prstGeom>
          <a:solidFill>
            <a:schemeClr val="bg1"/>
          </a:solidFill>
        </p:spPr>
        <p:txBody>
          <a:bodyPr wrap="square" rtlCol="0">
            <a:spAutoFit/>
          </a:bodyPr>
          <a:lstStyle/>
          <a:p>
            <a:endParaRPr lang="en-US" dirty="0"/>
          </a:p>
        </p:txBody>
      </p:sp>
      <p:sp>
        <p:nvSpPr>
          <p:cNvPr id="14" name="TextBox 13">
            <a:extLst>
              <a:ext uri="{FF2B5EF4-FFF2-40B4-BE49-F238E27FC236}">
                <a16:creationId xmlns:a16="http://schemas.microsoft.com/office/drawing/2014/main" id="{D3505247-8F0A-42B2-EED3-B15D690F36CC}"/>
              </a:ext>
            </a:extLst>
          </p:cNvPr>
          <p:cNvSpPr txBox="1"/>
          <p:nvPr/>
        </p:nvSpPr>
        <p:spPr>
          <a:xfrm rot="18880491" flipV="1">
            <a:off x="785390" y="4577405"/>
            <a:ext cx="106062" cy="127118"/>
          </a:xfrm>
          <a:prstGeom prst="rect">
            <a:avLst/>
          </a:prstGeom>
          <a:solidFill>
            <a:schemeClr val="bg1"/>
          </a:solidFill>
        </p:spPr>
        <p:txBody>
          <a:bodyPr wrap="square" rtlCol="0">
            <a:spAutoFit/>
          </a:bodyPr>
          <a:lstStyle/>
          <a:p>
            <a:endParaRPr lang="en-US" dirty="0"/>
          </a:p>
        </p:txBody>
      </p:sp>
      <p:pic>
        <p:nvPicPr>
          <p:cNvPr id="15" name="Picture 14">
            <a:extLst>
              <a:ext uri="{FF2B5EF4-FFF2-40B4-BE49-F238E27FC236}">
                <a16:creationId xmlns:a16="http://schemas.microsoft.com/office/drawing/2014/main" id="{D565A0D4-0FE3-0BC3-01CD-FF4E2CC19D73}"/>
              </a:ext>
            </a:extLst>
          </p:cNvPr>
          <p:cNvPicPr>
            <a:picLocks noChangeAspect="1"/>
          </p:cNvPicPr>
          <p:nvPr/>
        </p:nvPicPr>
        <p:blipFill>
          <a:blip r:embed="rId12" cstate="email">
            <a:extLst>
              <a:ext uri="{28A0092B-C50C-407E-A947-70E740481C1C}">
                <a14:useLocalDpi xmlns:a14="http://schemas.microsoft.com/office/drawing/2010/main"/>
              </a:ext>
            </a:extLst>
          </a:blip>
          <a:srcRect t="3670" b="3670"/>
          <a:stretch/>
        </p:blipFill>
        <p:spPr>
          <a:xfrm>
            <a:off x="645828" y="3055331"/>
            <a:ext cx="512017" cy="502342"/>
          </a:xfrm>
          <a:prstGeom prst="rect">
            <a:avLst/>
          </a:prstGeom>
        </p:spPr>
      </p:pic>
      <p:pic>
        <p:nvPicPr>
          <p:cNvPr id="17" name="Picture 16">
            <a:extLst>
              <a:ext uri="{FF2B5EF4-FFF2-40B4-BE49-F238E27FC236}">
                <a16:creationId xmlns:a16="http://schemas.microsoft.com/office/drawing/2014/main" id="{AD4CCC18-EC03-5EBA-3301-C0BE37FB52B9}"/>
              </a:ext>
            </a:extLst>
          </p:cNvPr>
          <p:cNvPicPr>
            <a:picLocks noChangeAspect="1"/>
          </p:cNvPicPr>
          <p:nvPr/>
        </p:nvPicPr>
        <p:blipFill>
          <a:blip r:embed="rId13" cstate="email">
            <a:extLst>
              <a:ext uri="{28A0092B-C50C-407E-A947-70E740481C1C}">
                <a14:useLocalDpi xmlns:a14="http://schemas.microsoft.com/office/drawing/2010/main"/>
              </a:ext>
            </a:extLst>
          </a:blip>
          <a:srcRect t="3670" b="3670"/>
          <a:stretch/>
        </p:blipFill>
        <p:spPr>
          <a:xfrm>
            <a:off x="638322" y="4673545"/>
            <a:ext cx="512017" cy="502342"/>
          </a:xfrm>
          <a:prstGeom prst="rect">
            <a:avLst/>
          </a:prstGeom>
        </p:spPr>
      </p:pic>
      <p:sp>
        <p:nvSpPr>
          <p:cNvPr id="31" name="Rounded Rectangle 30">
            <a:extLst>
              <a:ext uri="{FF2B5EF4-FFF2-40B4-BE49-F238E27FC236}">
                <a16:creationId xmlns:a16="http://schemas.microsoft.com/office/drawing/2014/main" id="{8865FD87-F5FB-19D3-F2BC-48CA1118B08B}"/>
              </a:ext>
            </a:extLst>
          </p:cNvPr>
          <p:cNvSpPr/>
          <p:nvPr/>
        </p:nvSpPr>
        <p:spPr>
          <a:xfrm>
            <a:off x="8431057" y="4605369"/>
            <a:ext cx="3089609" cy="1493387"/>
          </a:xfrm>
          <a:prstGeom prst="roundRect">
            <a:avLst/>
          </a:prstGeom>
          <a:noFill/>
          <a:ln w="25400">
            <a:solidFill>
              <a:srgbClr val="25477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607E710-465E-A015-1449-3A897F837D9B}"/>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11" name="TextBox 10">
            <a:extLst>
              <a:ext uri="{FF2B5EF4-FFF2-40B4-BE49-F238E27FC236}">
                <a16:creationId xmlns:a16="http://schemas.microsoft.com/office/drawing/2014/main" id="{F570E567-88F8-2A39-0A83-EBAEAFD6CD9C}"/>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4028361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a:extLst>
              <a:ext uri="{FF2B5EF4-FFF2-40B4-BE49-F238E27FC236}">
                <a16:creationId xmlns:a16="http://schemas.microsoft.com/office/drawing/2014/main" id="{1A8DB961-0478-7D43-2188-B29901D366F8}"/>
              </a:ext>
            </a:extLst>
          </p:cNvPr>
          <p:cNvSpPr/>
          <p:nvPr/>
        </p:nvSpPr>
        <p:spPr>
          <a:xfrm>
            <a:off x="6277726" y="5530223"/>
            <a:ext cx="5463442" cy="623973"/>
          </a:xfrm>
          <a:prstGeom prst="roundRect">
            <a:avLst/>
          </a:prstGeom>
          <a:solidFill>
            <a:srgbClr val="2590CC">
              <a:alpha val="15000"/>
            </a:srgbClr>
          </a:solidFill>
          <a:ln w="12700">
            <a:solidFill>
              <a:srgbClr val="2590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ounded Rectangle 40">
            <a:extLst>
              <a:ext uri="{FF2B5EF4-FFF2-40B4-BE49-F238E27FC236}">
                <a16:creationId xmlns:a16="http://schemas.microsoft.com/office/drawing/2014/main" id="{20B1A35B-5C0C-558F-8F6E-A2698D7D0199}"/>
              </a:ext>
            </a:extLst>
          </p:cNvPr>
          <p:cNvSpPr/>
          <p:nvPr/>
        </p:nvSpPr>
        <p:spPr>
          <a:xfrm>
            <a:off x="6285960" y="3229839"/>
            <a:ext cx="5463442" cy="1815029"/>
          </a:xfrm>
          <a:prstGeom prst="roundRect">
            <a:avLst/>
          </a:prstGeom>
          <a:solidFill>
            <a:srgbClr val="FEB714">
              <a:alpha val="20079"/>
            </a:srgbClr>
          </a:solidFill>
          <a:ln w="12700">
            <a:solidFill>
              <a:srgbClr val="FEB71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Shape&#10;&#10;Description automatically generated">
            <a:extLst>
              <a:ext uri="{FF2B5EF4-FFF2-40B4-BE49-F238E27FC236}">
                <a16:creationId xmlns:a16="http://schemas.microsoft.com/office/drawing/2014/main" id="{6FE678B0-BB41-34D2-EA51-71242B1B41E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98990" y="1417067"/>
            <a:ext cx="3655175" cy="4737129"/>
          </a:xfrm>
          <a:prstGeom prst="rect">
            <a:avLst/>
          </a:prstGeom>
        </p:spPr>
      </p:pic>
      <p:sp>
        <p:nvSpPr>
          <p:cNvPr id="36" name="Rectangle 35">
            <a:extLst>
              <a:ext uri="{FF2B5EF4-FFF2-40B4-BE49-F238E27FC236}">
                <a16:creationId xmlns:a16="http://schemas.microsoft.com/office/drawing/2014/main" id="{AD9BF73F-6A70-EC45-A194-6E3BBE3191C1}"/>
              </a:ext>
            </a:extLst>
          </p:cNvPr>
          <p:cNvSpPr/>
          <p:nvPr/>
        </p:nvSpPr>
        <p:spPr>
          <a:xfrm>
            <a:off x="3574683" y="2735974"/>
            <a:ext cx="2537999" cy="769441"/>
          </a:xfrm>
          <a:prstGeom prst="rect">
            <a:avLst/>
          </a:prstGeom>
        </p:spPr>
        <p:txBody>
          <a:bodyPr wrap="square">
            <a:spAutoFit/>
          </a:bodyPr>
          <a:lstStyle/>
          <a:p>
            <a:r>
              <a:rPr lang="en-US" sz="1100" dirty="0">
                <a:solidFill>
                  <a:srgbClr val="254776"/>
                </a:solidFill>
              </a:rPr>
              <a:t>Single studies (or preprints) that haven’t been appraised for quality and placed alongside all other studies addressing the same question</a:t>
            </a:r>
          </a:p>
        </p:txBody>
      </p:sp>
      <p:sp>
        <p:nvSpPr>
          <p:cNvPr id="37" name="Rectangle 36">
            <a:extLst>
              <a:ext uri="{FF2B5EF4-FFF2-40B4-BE49-F238E27FC236}">
                <a16:creationId xmlns:a16="http://schemas.microsoft.com/office/drawing/2014/main" id="{F12048A1-7558-EB45-AEED-C957B3A94FE8}"/>
              </a:ext>
            </a:extLst>
          </p:cNvPr>
          <p:cNvSpPr/>
          <p:nvPr/>
        </p:nvSpPr>
        <p:spPr>
          <a:xfrm>
            <a:off x="3593788" y="3537357"/>
            <a:ext cx="2276460" cy="600164"/>
          </a:xfrm>
          <a:prstGeom prst="rect">
            <a:avLst/>
          </a:prstGeom>
        </p:spPr>
        <p:txBody>
          <a:bodyPr wrap="square">
            <a:spAutoFit/>
          </a:bodyPr>
          <a:lstStyle/>
          <a:p>
            <a:r>
              <a:rPr lang="en-US" sz="1100" dirty="0">
                <a:solidFill>
                  <a:srgbClr val="254776"/>
                </a:solidFill>
              </a:rPr>
              <a:t>Squeaky-wheel experts who don’t speak in a way that make it possible to judge their accuracy </a:t>
            </a:r>
          </a:p>
        </p:txBody>
      </p:sp>
      <p:sp>
        <p:nvSpPr>
          <p:cNvPr id="38" name="Rectangle 37">
            <a:extLst>
              <a:ext uri="{FF2B5EF4-FFF2-40B4-BE49-F238E27FC236}">
                <a16:creationId xmlns:a16="http://schemas.microsoft.com/office/drawing/2014/main" id="{F896A289-8223-4E44-954F-0CC87AA3E6EF}"/>
              </a:ext>
            </a:extLst>
          </p:cNvPr>
          <p:cNvSpPr/>
          <p:nvPr/>
        </p:nvSpPr>
        <p:spPr>
          <a:xfrm>
            <a:off x="3638435" y="4390717"/>
            <a:ext cx="2343693" cy="430887"/>
          </a:xfrm>
          <a:prstGeom prst="rect">
            <a:avLst/>
          </a:prstGeom>
        </p:spPr>
        <p:txBody>
          <a:bodyPr wrap="square">
            <a:spAutoFit/>
          </a:bodyPr>
          <a:lstStyle/>
          <a:p>
            <a:r>
              <a:rPr lang="en-US" sz="1100" b="1" dirty="0">
                <a:solidFill>
                  <a:srgbClr val="254776"/>
                </a:solidFill>
              </a:rPr>
              <a:t>Old-school expert panels using a GOBSATT approach</a:t>
            </a:r>
          </a:p>
        </p:txBody>
      </p:sp>
      <p:sp>
        <p:nvSpPr>
          <p:cNvPr id="39" name="Rectangle 38">
            <a:extLst>
              <a:ext uri="{FF2B5EF4-FFF2-40B4-BE49-F238E27FC236}">
                <a16:creationId xmlns:a16="http://schemas.microsoft.com/office/drawing/2014/main" id="{CB338ACE-8686-7C4C-97D0-A9BBFD7E1586}"/>
              </a:ext>
            </a:extLst>
          </p:cNvPr>
          <p:cNvSpPr/>
          <p:nvPr/>
        </p:nvSpPr>
        <p:spPr>
          <a:xfrm>
            <a:off x="3724209" y="5006517"/>
            <a:ext cx="2311079" cy="600164"/>
          </a:xfrm>
          <a:prstGeom prst="rect">
            <a:avLst/>
          </a:prstGeom>
        </p:spPr>
        <p:txBody>
          <a:bodyPr wrap="square">
            <a:spAutoFit/>
          </a:bodyPr>
          <a:lstStyle/>
          <a:p>
            <a:r>
              <a:rPr lang="en-US" sz="1100" dirty="0">
                <a:solidFill>
                  <a:srgbClr val="254776"/>
                </a:solidFill>
              </a:rPr>
              <a:t>Citizen- and stakeholder-engagement processes that don’t provide ‘ways in’ for evidence</a:t>
            </a:r>
          </a:p>
        </p:txBody>
      </p:sp>
      <p:sp>
        <p:nvSpPr>
          <p:cNvPr id="40" name="Rectangle 39">
            <a:extLst>
              <a:ext uri="{FF2B5EF4-FFF2-40B4-BE49-F238E27FC236}">
                <a16:creationId xmlns:a16="http://schemas.microsoft.com/office/drawing/2014/main" id="{485DF595-2C22-D048-A682-D8F0A3778E2F}"/>
              </a:ext>
            </a:extLst>
          </p:cNvPr>
          <p:cNvSpPr/>
          <p:nvPr/>
        </p:nvSpPr>
        <p:spPr>
          <a:xfrm>
            <a:off x="106664" y="5045129"/>
            <a:ext cx="1441454" cy="600164"/>
          </a:xfrm>
          <a:prstGeom prst="rect">
            <a:avLst/>
          </a:prstGeom>
        </p:spPr>
        <p:txBody>
          <a:bodyPr wrap="square">
            <a:spAutoFit/>
          </a:bodyPr>
          <a:lstStyle/>
          <a:p>
            <a:pPr algn="ctr"/>
            <a:r>
              <a:rPr lang="en-US" sz="1100" dirty="0">
                <a:solidFill>
                  <a:srgbClr val="254776"/>
                </a:solidFill>
              </a:rPr>
              <a:t>Best evidence for the type of question being asked</a:t>
            </a:r>
          </a:p>
        </p:txBody>
      </p:sp>
      <p:pic>
        <p:nvPicPr>
          <p:cNvPr id="17" name="Picture 16">
            <a:extLst>
              <a:ext uri="{FF2B5EF4-FFF2-40B4-BE49-F238E27FC236}">
                <a16:creationId xmlns:a16="http://schemas.microsoft.com/office/drawing/2014/main" id="{6C90E289-E356-9E4A-6D49-F7382DDD4D3B}"/>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6584440" y="1124485"/>
            <a:ext cx="2890002" cy="2040001"/>
          </a:xfrm>
          <a:prstGeom prst="rect">
            <a:avLst/>
          </a:prstGeom>
        </p:spPr>
      </p:pic>
      <p:sp>
        <p:nvSpPr>
          <p:cNvPr id="35" name="Title 14">
            <a:extLst>
              <a:ext uri="{FF2B5EF4-FFF2-40B4-BE49-F238E27FC236}">
                <a16:creationId xmlns:a16="http://schemas.microsoft.com/office/drawing/2014/main" id="{261DBC64-877C-D13C-70F4-3A7B410E03C2}"/>
              </a:ext>
            </a:extLst>
          </p:cNvPr>
          <p:cNvSpPr txBox="1">
            <a:spLocks/>
          </p:cNvSpPr>
          <p:nvPr/>
        </p:nvSpPr>
        <p:spPr>
          <a:xfrm>
            <a:off x="603" y="187108"/>
            <a:ext cx="9107139" cy="772930"/>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234776"/>
                </a:solidFill>
                <a:latin typeface="Arial"/>
                <a:cs typeface="Arial" panose="020B0604020202020204" pitchFamily="34" charset="0"/>
                <a:sym typeface="Arial"/>
              </a:rPr>
              <a:t>0</a:t>
            </a:r>
            <a:r>
              <a:rPr kumimoji="0" lang="en-CA" sz="2400" b="1"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.4</a:t>
            </a:r>
            <a:r>
              <a:rPr kumimoji="0" lang="en-CA" sz="24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Use best evidence </a:t>
            </a:r>
            <a:r>
              <a:rPr kumimoji="0" lang="en-CA" sz="22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(vs other things that get a lot of attention now), </a:t>
            </a:r>
            <a:br>
              <a:rPr kumimoji="0" lang="en-CA" sz="24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br>
            <a:br>
              <a:rPr lang="en-CA" sz="1000" dirty="0">
                <a:solidFill>
                  <a:srgbClr val="0F447C"/>
                </a:solidFill>
                <a:latin typeface="Arial" panose="020B0604020202020204" pitchFamily="34" charset="0"/>
                <a:cs typeface="Arial" panose="020B0604020202020204" pitchFamily="34" charset="0"/>
              </a:rPr>
            </a:br>
            <a:endParaRPr lang="en-US" sz="1000"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grpSp>
        <p:nvGrpSpPr>
          <p:cNvPr id="33" name="Group 32">
            <a:extLst>
              <a:ext uri="{FF2B5EF4-FFF2-40B4-BE49-F238E27FC236}">
                <a16:creationId xmlns:a16="http://schemas.microsoft.com/office/drawing/2014/main" id="{B83DEDA6-BA16-4F48-BC48-41EAA872827B}"/>
              </a:ext>
            </a:extLst>
          </p:cNvPr>
          <p:cNvGrpSpPr/>
          <p:nvPr/>
        </p:nvGrpSpPr>
        <p:grpSpPr>
          <a:xfrm>
            <a:off x="6285960" y="5193270"/>
            <a:ext cx="4702784" cy="890396"/>
            <a:chOff x="6290656" y="5217950"/>
            <a:chExt cx="4702784" cy="890396"/>
          </a:xfrm>
        </p:grpSpPr>
        <p:sp>
          <p:nvSpPr>
            <p:cNvPr id="18" name="TextBox 17">
              <a:extLst>
                <a:ext uri="{FF2B5EF4-FFF2-40B4-BE49-F238E27FC236}">
                  <a16:creationId xmlns:a16="http://schemas.microsoft.com/office/drawing/2014/main" id="{BBD11207-5591-DEDE-C472-D05C9C1C8576}"/>
                </a:ext>
              </a:extLst>
            </p:cNvPr>
            <p:cNvSpPr txBox="1"/>
            <p:nvPr/>
          </p:nvSpPr>
          <p:spPr>
            <a:xfrm>
              <a:off x="6458671" y="5615906"/>
              <a:ext cx="4534769"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Expert panels using a GOBSATT (good old boys sitting around the table) approach</a:t>
              </a:r>
            </a:p>
          </p:txBody>
        </p:sp>
        <p:sp>
          <p:nvSpPr>
            <p:cNvPr id="2" name="TextBox 1">
              <a:extLst>
                <a:ext uri="{FF2B5EF4-FFF2-40B4-BE49-F238E27FC236}">
                  <a16:creationId xmlns:a16="http://schemas.microsoft.com/office/drawing/2014/main" id="{0074309A-5DFD-38E9-C40E-DEDBAD93A504}"/>
                </a:ext>
              </a:extLst>
            </p:cNvPr>
            <p:cNvSpPr txBox="1"/>
            <p:nvPr/>
          </p:nvSpPr>
          <p:spPr>
            <a:xfrm>
              <a:off x="6290656" y="5217950"/>
              <a:ext cx="4534769"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US" sz="1600" b="0" i="1"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Will never make it to the podium</a:t>
              </a:r>
            </a:p>
          </p:txBody>
        </p:sp>
      </p:grpSp>
      <p:grpSp>
        <p:nvGrpSpPr>
          <p:cNvPr id="34" name="Group 33">
            <a:extLst>
              <a:ext uri="{FF2B5EF4-FFF2-40B4-BE49-F238E27FC236}">
                <a16:creationId xmlns:a16="http://schemas.microsoft.com/office/drawing/2014/main" id="{86641400-F3C1-E26E-5E9B-C97F92B6FF82}"/>
              </a:ext>
            </a:extLst>
          </p:cNvPr>
          <p:cNvGrpSpPr/>
          <p:nvPr/>
        </p:nvGrpSpPr>
        <p:grpSpPr>
          <a:xfrm>
            <a:off x="6243236" y="2903207"/>
            <a:ext cx="5323593" cy="2054471"/>
            <a:chOff x="6282422" y="3039411"/>
            <a:chExt cx="5323593" cy="2054471"/>
          </a:xfrm>
        </p:grpSpPr>
        <p:sp>
          <p:nvSpPr>
            <p:cNvPr id="28" name="TextBox 27">
              <a:extLst>
                <a:ext uri="{FF2B5EF4-FFF2-40B4-BE49-F238E27FC236}">
                  <a16:creationId xmlns:a16="http://schemas.microsoft.com/office/drawing/2014/main" id="{864B81C5-87BF-84D2-9DCB-51352144B90F}"/>
                </a:ext>
              </a:extLst>
            </p:cNvPr>
            <p:cNvSpPr txBox="1"/>
            <p:nvPr/>
          </p:nvSpPr>
          <p:spPr>
            <a:xfrm>
              <a:off x="6491251" y="3401113"/>
              <a:ext cx="5114764" cy="16927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Expert panels that:</a:t>
              </a:r>
            </a:p>
            <a:p>
              <a:pPr marL="342900" indent="-342900" defTabSz="914400" hangingPunct="0">
                <a:buFont typeface="+mj-lt"/>
                <a:buAutoNum type="arabicParenR"/>
                <a:defRPr/>
              </a:pPr>
              <a:r>
                <a:rPr kumimoji="0" lang="en-US" sz="13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convene people with the right mix of issue-specific knowledge, evidence-appraisal expertise, and lived experience</a:t>
              </a:r>
            </a:p>
            <a:p>
              <a:pPr marL="342900" indent="-342900" defTabSz="914400" hangingPunct="0">
                <a:buFont typeface="+mj-lt"/>
                <a:buAutoNum type="arabicParenR"/>
                <a:defRPr/>
              </a:pPr>
              <a:r>
                <a:rPr kumimoji="0" lang="en-US" sz="1300" b="0" i="0" u="none" strike="noStrike" kern="0" cap="none" spc="0" normalizeH="0" baseline="0" noProof="0" dirty="0">
                  <a:ln>
                    <a:noFill/>
                  </a:ln>
                  <a:solidFill>
                    <a:srgbClr val="254776"/>
                  </a:solidFill>
                  <a:effectLst/>
                  <a:uLnTx/>
                  <a:uFillTx/>
                  <a:latin typeface="Arial" panose="020B0604020202020204" pitchFamily="34" charset="0"/>
                  <a:ea typeface="Times New Roman" panose="02020603050405020304" pitchFamily="18" charset="0"/>
                  <a:cs typeface="Arial" panose="020B0604020202020204" pitchFamily="34" charset="0"/>
                  <a:sym typeface="Arial"/>
                </a:rPr>
                <a:t>follow rigorous processes to develop their recommendations (</a:t>
              </a:r>
              <a:r>
                <a:rPr kumimoji="0" lang="en-US" sz="1300" b="0" i="0" u="none" strike="noStrike" kern="0" cap="none" spc="0" normalizeH="0" baseline="0" noProof="0" dirty="0" err="1">
                  <a:ln>
                    <a:noFill/>
                  </a:ln>
                  <a:solidFill>
                    <a:srgbClr val="254776"/>
                  </a:solidFill>
                  <a:effectLst/>
                  <a:uLnTx/>
                  <a:uFillTx/>
                  <a:latin typeface="Arial" panose="020B0604020202020204" pitchFamily="34" charset="0"/>
                  <a:ea typeface="Times New Roman" panose="02020603050405020304" pitchFamily="18" charset="0"/>
                  <a:cs typeface="Arial" panose="020B0604020202020204" pitchFamily="34" charset="0"/>
                  <a:sym typeface="Arial"/>
                </a:rPr>
                <a:t>e.g</a:t>
              </a:r>
              <a:r>
                <a:rPr lang="en-US" sz="1300" kern="0" dirty="0">
                  <a:solidFill>
                    <a:srgbClr val="254776"/>
                  </a:solidFill>
                  <a:latin typeface="Arial" panose="020B0604020202020204" pitchFamily="34" charset="0"/>
                  <a:ea typeface="Times New Roman" panose="02020603050405020304" pitchFamily="18" charset="0"/>
                  <a:cs typeface="Arial" panose="020B0604020202020204" pitchFamily="34" charset="0"/>
                  <a:sym typeface="Arial"/>
                </a:rPr>
                <a:t>., pre-circulate evidence summaries and clarify what evidence and experiences underpin the recommendations)</a:t>
              </a:r>
              <a:r>
                <a:rPr kumimoji="0" lang="en-US" sz="1300" b="0" i="0" u="none" strike="noStrike" kern="0" cap="none" spc="0" normalizeH="0" baseline="0" noProof="0" dirty="0">
                  <a:ln>
                    <a:noFill/>
                  </a:ln>
                  <a:solidFill>
                    <a:srgbClr val="254776"/>
                  </a:solidFill>
                  <a:effectLst/>
                  <a:uLnTx/>
                  <a:uFillTx/>
                  <a:latin typeface="Arial" panose="020B0604020202020204" pitchFamily="34" charset="0"/>
                  <a:ea typeface="Times New Roman" panose="02020603050405020304" pitchFamily="18" charset="0"/>
                  <a:cs typeface="Arial" panose="020B0604020202020204" pitchFamily="34" charset="0"/>
                  <a:sym typeface="Arial"/>
                </a:rPr>
                <a:t> </a:t>
              </a:r>
            </a:p>
            <a:p>
              <a:pPr marL="342900" indent="-342900" defTabSz="914400" hangingPunct="0">
                <a:buFont typeface="+mj-lt"/>
                <a:buAutoNum type="arabicParenR"/>
                <a:defRPr/>
              </a:pPr>
              <a:r>
                <a:rPr kumimoji="0" lang="en-US" sz="13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adjust their recommendations as the context, issues and evidence evolve (in the case of living expert panels)</a:t>
              </a:r>
            </a:p>
          </p:txBody>
        </p:sp>
        <p:sp>
          <p:nvSpPr>
            <p:cNvPr id="3" name="TextBox 2">
              <a:extLst>
                <a:ext uri="{FF2B5EF4-FFF2-40B4-BE49-F238E27FC236}">
                  <a16:creationId xmlns:a16="http://schemas.microsoft.com/office/drawing/2014/main" id="{1EC31DA4-80DF-CCF4-1C39-FF849DCBD5D6}"/>
                </a:ext>
              </a:extLst>
            </p:cNvPr>
            <p:cNvSpPr txBox="1"/>
            <p:nvPr/>
          </p:nvSpPr>
          <p:spPr>
            <a:xfrm>
              <a:off x="6282422" y="3039411"/>
              <a:ext cx="4534769"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US" sz="1600" b="0" i="1"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rPr>
                <a:t>Gold</a:t>
              </a:r>
            </a:p>
          </p:txBody>
        </p:sp>
      </p:grpSp>
      <p:pic>
        <p:nvPicPr>
          <p:cNvPr id="5" name="Picture 4">
            <a:extLst>
              <a:ext uri="{FF2B5EF4-FFF2-40B4-BE49-F238E27FC236}">
                <a16:creationId xmlns:a16="http://schemas.microsoft.com/office/drawing/2014/main" id="{5CBDE097-6E3F-7BE9-5B6B-484BF1B330FC}"/>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469568" y="4003184"/>
            <a:ext cx="728208" cy="728208"/>
          </a:xfrm>
          <a:prstGeom prst="rect">
            <a:avLst/>
          </a:prstGeom>
        </p:spPr>
      </p:pic>
      <p:pic>
        <p:nvPicPr>
          <p:cNvPr id="6" name="Picture 5">
            <a:extLst>
              <a:ext uri="{FF2B5EF4-FFF2-40B4-BE49-F238E27FC236}">
                <a16:creationId xmlns:a16="http://schemas.microsoft.com/office/drawing/2014/main" id="{D4F5D6C3-CE8F-5483-AA9E-A1CC29A26319}"/>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2865580" y="2733005"/>
            <a:ext cx="728208" cy="728208"/>
          </a:xfrm>
          <a:prstGeom prst="rect">
            <a:avLst/>
          </a:prstGeom>
        </p:spPr>
      </p:pic>
      <p:pic>
        <p:nvPicPr>
          <p:cNvPr id="7" name="Picture 6">
            <a:extLst>
              <a:ext uri="{FF2B5EF4-FFF2-40B4-BE49-F238E27FC236}">
                <a16:creationId xmlns:a16="http://schemas.microsoft.com/office/drawing/2014/main" id="{E9B264EE-51DF-0EE6-B33D-DAE34358979B}"/>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2865580" y="4188325"/>
            <a:ext cx="728208" cy="728208"/>
          </a:xfrm>
          <a:prstGeom prst="rect">
            <a:avLst/>
          </a:prstGeom>
        </p:spPr>
      </p:pic>
      <p:pic>
        <p:nvPicPr>
          <p:cNvPr id="8" name="Picture 7">
            <a:extLst>
              <a:ext uri="{FF2B5EF4-FFF2-40B4-BE49-F238E27FC236}">
                <a16:creationId xmlns:a16="http://schemas.microsoft.com/office/drawing/2014/main" id="{42F1DC59-0962-BC0E-54FB-C007A0FD40F0}"/>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2865580" y="3460665"/>
            <a:ext cx="728208" cy="728208"/>
          </a:xfrm>
          <a:prstGeom prst="rect">
            <a:avLst/>
          </a:prstGeom>
        </p:spPr>
      </p:pic>
      <p:pic>
        <p:nvPicPr>
          <p:cNvPr id="9" name="Picture 8">
            <a:extLst>
              <a:ext uri="{FF2B5EF4-FFF2-40B4-BE49-F238E27FC236}">
                <a16:creationId xmlns:a16="http://schemas.microsoft.com/office/drawing/2014/main" id="{44A89D6D-95E7-9E90-F0D9-30B98593EABD}"/>
              </a:ext>
            </a:extLst>
          </p:cNvPr>
          <p:cNvPicPr>
            <a:picLocks noChangeAspect="1"/>
          </p:cNvPicPr>
          <p:nvPr/>
        </p:nvPicPr>
        <p:blipFill>
          <a:blip r:embed="rId9" cstate="email">
            <a:extLst>
              <a:ext uri="{28A0092B-C50C-407E-A947-70E740481C1C}">
                <a14:useLocalDpi xmlns:a14="http://schemas.microsoft.com/office/drawing/2010/main"/>
              </a:ext>
            </a:extLst>
          </a:blip>
          <a:srcRect/>
          <a:stretch/>
        </p:blipFill>
        <p:spPr>
          <a:xfrm>
            <a:off x="2865580" y="4915984"/>
            <a:ext cx="728208" cy="728208"/>
          </a:xfrm>
          <a:prstGeom prst="rect">
            <a:avLst/>
          </a:prstGeom>
        </p:spPr>
      </p:pic>
      <p:cxnSp>
        <p:nvCxnSpPr>
          <p:cNvPr id="10" name="Straight Connector 9">
            <a:extLst>
              <a:ext uri="{FF2B5EF4-FFF2-40B4-BE49-F238E27FC236}">
                <a16:creationId xmlns:a16="http://schemas.microsoft.com/office/drawing/2014/main" id="{2541ABBA-8A6A-79C1-8947-C4308216849C}"/>
              </a:ext>
            </a:extLst>
          </p:cNvPr>
          <p:cNvCxnSpPr>
            <a:cxnSpLocks/>
          </p:cNvCxnSpPr>
          <p:nvPr/>
        </p:nvCxnSpPr>
        <p:spPr>
          <a:xfrm>
            <a:off x="6112682" y="1225814"/>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sp>
        <p:nvSpPr>
          <p:cNvPr id="16" name="Title 14">
            <a:extLst>
              <a:ext uri="{FF2B5EF4-FFF2-40B4-BE49-F238E27FC236}">
                <a16:creationId xmlns:a16="http://schemas.microsoft.com/office/drawing/2014/main" id="{BE08F37B-3BBE-8A43-DB77-DE1FEB752A1E}"/>
              </a:ext>
            </a:extLst>
          </p:cNvPr>
          <p:cNvSpPr txBox="1">
            <a:spLocks/>
          </p:cNvSpPr>
          <p:nvPr/>
        </p:nvSpPr>
        <p:spPr>
          <a:xfrm>
            <a:off x="513637" y="329345"/>
            <a:ext cx="8878543" cy="772930"/>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kumimoji="0" lang="en-CA" sz="24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br>
              <a:rPr kumimoji="0" lang="en-CA" sz="24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br>
            <a:r>
              <a:rPr kumimoji="0" lang="en-CA" sz="2400"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and the specific example of expert panels</a:t>
            </a:r>
            <a:br>
              <a:rPr lang="en-CA" sz="1000" dirty="0">
                <a:solidFill>
                  <a:srgbClr val="0F447C"/>
                </a:solidFill>
                <a:latin typeface="Arial" panose="020B0604020202020204" pitchFamily="34" charset="0"/>
                <a:cs typeface="Arial" panose="020B0604020202020204" pitchFamily="34" charset="0"/>
              </a:rPr>
            </a:br>
            <a:endParaRPr lang="en-US" sz="1000"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pic>
        <p:nvPicPr>
          <p:cNvPr id="31" name="Picture 30" descr="Shape, rectangle&#10;&#10;Description automatically generated">
            <a:extLst>
              <a:ext uri="{FF2B5EF4-FFF2-40B4-BE49-F238E27FC236}">
                <a16:creationId xmlns:a16="http://schemas.microsoft.com/office/drawing/2014/main" id="{55C1CCC2-8598-9EE2-4FC9-A0A702FD3F29}"/>
              </a:ext>
            </a:extLst>
          </p:cNvPr>
          <p:cNvPicPr>
            <a:picLocks noChangeAspect="1"/>
          </p:cNvPicPr>
          <p:nvPr/>
        </p:nvPicPr>
        <p:blipFill>
          <a:blip r:embed="rId10" cstate="email">
            <a:alphaModFix amt="70000"/>
            <a:extLst>
              <a:ext uri="{28A0092B-C50C-407E-A947-70E740481C1C}">
                <a14:useLocalDpi xmlns:a14="http://schemas.microsoft.com/office/drawing/2010/main"/>
              </a:ext>
            </a:extLst>
          </a:blip>
          <a:stretch>
            <a:fillRect/>
          </a:stretch>
        </p:blipFill>
        <p:spPr>
          <a:xfrm>
            <a:off x="9107742" y="1259428"/>
            <a:ext cx="3178761" cy="1431337"/>
          </a:xfrm>
          <a:prstGeom prst="rect">
            <a:avLst/>
          </a:prstGeom>
        </p:spPr>
      </p:pic>
      <p:sp>
        <p:nvSpPr>
          <p:cNvPr id="32" name="TextBox 31">
            <a:extLst>
              <a:ext uri="{FF2B5EF4-FFF2-40B4-BE49-F238E27FC236}">
                <a16:creationId xmlns:a16="http://schemas.microsoft.com/office/drawing/2014/main" id="{7A337425-7AC0-8704-08C3-A16B318E6F5B}"/>
              </a:ext>
            </a:extLst>
          </p:cNvPr>
          <p:cNvSpPr txBox="1"/>
          <p:nvPr/>
        </p:nvSpPr>
        <p:spPr>
          <a:xfrm>
            <a:off x="9321636" y="1520627"/>
            <a:ext cx="2750971" cy="577081"/>
          </a:xfrm>
          <a:prstGeom prst="rect">
            <a:avLst/>
          </a:prstGeom>
          <a:noFill/>
        </p:spPr>
        <p:txBody>
          <a:bodyPr wrap="square">
            <a:spAutoFit/>
          </a:bodyPr>
          <a:lstStyle/>
          <a:p>
            <a:pPr algn="ctr"/>
            <a:r>
              <a:rPr lang="en-CA" sz="1050" dirty="0">
                <a:solidFill>
                  <a:srgbClr val="254776"/>
                </a:solidFill>
              </a:rPr>
              <a:t>If Australia can go for the gold with its national health guidelines, why can’t we do it in our country and for other sectors? </a:t>
            </a:r>
          </a:p>
        </p:txBody>
      </p:sp>
      <p:sp>
        <p:nvSpPr>
          <p:cNvPr id="11" name="TextBox 10">
            <a:extLst>
              <a:ext uri="{FF2B5EF4-FFF2-40B4-BE49-F238E27FC236}">
                <a16:creationId xmlns:a16="http://schemas.microsoft.com/office/drawing/2014/main" id="{E25AED98-C6BE-98BA-41F2-1ABAFE8E0F13}"/>
              </a:ext>
            </a:extLst>
          </p:cNvPr>
          <p:cNvSpPr txBox="1"/>
          <p:nvPr/>
        </p:nvSpPr>
        <p:spPr>
          <a:xfrm>
            <a:off x="9009447" y="977573"/>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13" name="TextBox 12">
            <a:extLst>
              <a:ext uri="{FF2B5EF4-FFF2-40B4-BE49-F238E27FC236}">
                <a16:creationId xmlns:a16="http://schemas.microsoft.com/office/drawing/2014/main" id="{ACC93C7C-EBBB-4AE6-19F2-579C16E607DC}"/>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2183957589"/>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32409</TotalTime>
  <Words>1364</Words>
  <Application>Microsoft Macintosh PowerPoint</Application>
  <PresentationFormat>Widescreen</PresentationFormat>
  <Paragraphs>170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Courier New</vt:lpstr>
      <vt:lpstr>Helvetica</vt:lpstr>
      <vt:lpstr>Roboto</vt:lpstr>
      <vt:lpstr>McMaster Brighter World Theme</vt:lpstr>
      <vt:lpstr>PowerPoint Presentation</vt:lpstr>
      <vt:lpstr>0.1 Respond to decision-makers’ questions with the right         mix of forms of evidence                                      Match the forms of domestic evidence to the right step in the decision-making process </vt:lpstr>
      <vt:lpstr>0.1 (continued) Respond to decision-makers’ questions with        the right mix of forms of evidence                                     Match the forms of domestic evidence to the right step in the decision-making process </vt:lpstr>
      <vt:lpstr>0.2 Respond to decision-makers’ questions with the right        mix of forms of evidence </vt:lpstr>
      <vt:lpstr>PowerPoint Presentation</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311</cp:revision>
  <cp:lastPrinted>2017-06-06T20:04:49Z</cp:lastPrinted>
  <dcterms:created xsi:type="dcterms:W3CDTF">2017-04-21T15:41:45Z</dcterms:created>
  <dcterms:modified xsi:type="dcterms:W3CDTF">2023-02-10T13:58:59Z</dcterms:modified>
</cp:coreProperties>
</file>