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19" r:id="rId2"/>
    <p:sldId id="1097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3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emf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750A2A20-6748-9546-0BF2-722772E3D76B}"/>
              </a:ext>
            </a:extLst>
          </p:cNvPr>
          <p:cNvGrpSpPr/>
          <p:nvPr/>
        </p:nvGrpSpPr>
        <p:grpSpPr>
          <a:xfrm rot="10800000">
            <a:off x="7452754" y="4628164"/>
            <a:ext cx="1716048" cy="319995"/>
            <a:chOff x="101017" y="2582243"/>
            <a:chExt cx="1716048" cy="319995"/>
          </a:xfrm>
        </p:grpSpPr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AACA18BB-7EAD-7D2F-6F01-0E0C3BBC98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F9025C0D-1092-0906-CC4E-B5C7A5C9E7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D9B2D51-BD5F-9AE0-8E56-47B80E8ADFE4}"/>
              </a:ext>
            </a:extLst>
          </p:cNvPr>
          <p:cNvGrpSpPr/>
          <p:nvPr/>
        </p:nvGrpSpPr>
        <p:grpSpPr>
          <a:xfrm>
            <a:off x="2798334" y="4631722"/>
            <a:ext cx="1716048" cy="319995"/>
            <a:chOff x="101017" y="2582243"/>
            <a:chExt cx="1716048" cy="319995"/>
          </a:xfrm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73893680-7FA4-74DE-2815-3A4A2993CC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1A6112E9-1456-8E22-A79B-99F793F8B7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ABA5622-B87C-B5B8-C235-432A426ADEDC}"/>
              </a:ext>
            </a:extLst>
          </p:cNvPr>
          <p:cNvGrpSpPr/>
          <p:nvPr/>
        </p:nvGrpSpPr>
        <p:grpSpPr>
          <a:xfrm rot="10800000">
            <a:off x="7482243" y="2129175"/>
            <a:ext cx="1716048" cy="319995"/>
            <a:chOff x="101017" y="2582243"/>
            <a:chExt cx="1716048" cy="319995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7C24B5E6-0E45-9284-F274-9E1970CEB3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5C2C4476-A289-D3B0-DE9C-E11BE2194C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8B8D55A7-ABA4-537F-F2C9-024FEBCB9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45268"/>
              </p:ext>
            </p:extLst>
          </p:nvPr>
        </p:nvGraphicFramePr>
        <p:xfrm>
          <a:off x="2782707" y="4631147"/>
          <a:ext cx="184270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Data analytics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Evaluation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Qualitative insights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42D7C369-7896-90CC-C731-11B769B6E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29036"/>
              </p:ext>
            </p:extLst>
          </p:nvPr>
        </p:nvGraphicFramePr>
        <p:xfrm>
          <a:off x="7517045" y="2139104"/>
          <a:ext cx="184270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Modeling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Evaluation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Qualitative insights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48830DF8-0EE3-0C60-6F20-EB2A13DE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68684"/>
              </p:ext>
            </p:extLst>
          </p:nvPr>
        </p:nvGraphicFramePr>
        <p:xfrm>
          <a:off x="7482243" y="4631147"/>
          <a:ext cx="2280606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86737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89386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Behavioural/</a:t>
                      </a:r>
                    </a:p>
                    <a:p>
                      <a:pPr algn="l"/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implementation research</a:t>
                      </a:r>
                      <a:endParaRPr lang="en-CA" sz="9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Qualitative insights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pSp>
        <p:nvGrpSpPr>
          <p:cNvPr id="54" name="Group 53">
            <a:extLst>
              <a:ext uri="{FF2B5EF4-FFF2-40B4-BE49-F238E27FC236}">
                <a16:creationId xmlns:a16="http://schemas.microsoft.com/office/drawing/2014/main" id="{FA19A421-722C-3BA6-5AD1-F87D63A538B3}"/>
              </a:ext>
            </a:extLst>
          </p:cNvPr>
          <p:cNvGrpSpPr/>
          <p:nvPr/>
        </p:nvGrpSpPr>
        <p:grpSpPr>
          <a:xfrm>
            <a:off x="2782707" y="2129175"/>
            <a:ext cx="1716048" cy="319995"/>
            <a:chOff x="101017" y="2582243"/>
            <a:chExt cx="1716048" cy="31999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A58B5162-E1B6-0FA1-D7C4-51ECD349DB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9419E963-2F19-A153-C9B5-803EEFF882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2D9E63A-8DCC-96DF-C8F8-9A0FF0097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69617"/>
              </p:ext>
            </p:extLst>
          </p:nvPr>
        </p:nvGraphicFramePr>
        <p:xfrm>
          <a:off x="2769381" y="2139104"/>
          <a:ext cx="184270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Data analytics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Modeling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Qualitative insights</a:t>
                      </a: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30A8771-75D8-3BAB-06A4-5C94CD439A07}"/>
              </a:ext>
            </a:extLst>
          </p:cNvPr>
          <p:cNvCxnSpPr>
            <a:cxnSpLocks/>
          </p:cNvCxnSpPr>
          <p:nvPr/>
        </p:nvCxnSpPr>
        <p:spPr>
          <a:xfrm>
            <a:off x="3026454" y="2567252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itle 14">
            <a:extLst>
              <a:ext uri="{FF2B5EF4-FFF2-40B4-BE49-F238E27FC236}">
                <a16:creationId xmlns:a16="http://schemas.microsoft.com/office/drawing/2014/main" id="{EE1EC868-7126-878C-C76B-592D410F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391002"/>
            <a:ext cx="8324326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0.1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Respond 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decision-makers’ questions with the right  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mix of forms of evidence</a:t>
            </a:r>
            <a:br>
              <a:rPr lang="en-CA" sz="2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forms of domestic evidence to the right step in the decision-making process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32A611-9F59-0FD1-A2EA-17B30E9E9FC5}"/>
              </a:ext>
            </a:extLst>
          </p:cNvPr>
          <p:cNvSpPr txBox="1"/>
          <p:nvPr/>
        </p:nvSpPr>
        <p:spPr>
          <a:xfrm>
            <a:off x="3066991" y="1341162"/>
            <a:ext cx="149192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CA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Understanding a problem and</a:t>
            </a:r>
          </a:p>
          <a:p>
            <a:pPr algn="r"/>
            <a:r>
              <a:rPr lang="en-CA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its causes</a:t>
            </a:r>
            <a:endParaRPr lang="en-CA" sz="1400" b="1" dirty="0">
              <a:solidFill>
                <a:srgbClr val="25477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1A941D-307B-16A2-714D-663B59DD0A1A}"/>
              </a:ext>
            </a:extLst>
          </p:cNvPr>
          <p:cNvSpPr txBox="1"/>
          <p:nvPr/>
        </p:nvSpPr>
        <p:spPr>
          <a:xfrm>
            <a:off x="7398481" y="1341162"/>
            <a:ext cx="1832626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Selecting an option for addressing the problem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BC2BA5-F3FA-DE23-73C8-337EBF743380}"/>
              </a:ext>
            </a:extLst>
          </p:cNvPr>
          <p:cNvSpPr txBox="1"/>
          <p:nvPr/>
        </p:nvSpPr>
        <p:spPr>
          <a:xfrm>
            <a:off x="7400956" y="3879230"/>
            <a:ext cx="1564769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implementation considerations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AA9D6F2-9F55-8DE1-FCD6-908AB38538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66999" y="1903714"/>
            <a:ext cx="3166807" cy="325477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C184BE3-26E3-1EAA-79BC-BA47C8E255E6}"/>
              </a:ext>
            </a:extLst>
          </p:cNvPr>
          <p:cNvSpPr txBox="1"/>
          <p:nvPr/>
        </p:nvSpPr>
        <p:spPr>
          <a:xfrm>
            <a:off x="2661902" y="3879230"/>
            <a:ext cx="189701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CA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implementation and evaluating impacts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5739237-DFE9-0F1D-49A2-F7778D45FEF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2616" y="2452228"/>
            <a:ext cx="344006" cy="34400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CC890DB-919E-68A4-BAAB-55E9F880E5C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2616" y="2818408"/>
            <a:ext cx="344006" cy="34400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18AB499-193B-9BBB-4ACB-621F23B2682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2616" y="3195319"/>
            <a:ext cx="344006" cy="344006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365790-2532-C623-6C9E-FA772263B8EB}"/>
              </a:ext>
            </a:extLst>
          </p:cNvPr>
          <p:cNvCxnSpPr>
            <a:cxnSpLocks/>
          </p:cNvCxnSpPr>
          <p:nvPr/>
        </p:nvCxnSpPr>
        <p:spPr>
          <a:xfrm>
            <a:off x="7774118" y="2564335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FF3F3B76-A1CC-BDF2-4FBA-4C5DEFCE69A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0280" y="2449311"/>
            <a:ext cx="344006" cy="34400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F33629E7-106A-A142-B1AF-08834AF3577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0280" y="2815491"/>
            <a:ext cx="344006" cy="34400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6918CD3-A095-CAA6-D601-33B0CBB71EC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0280" y="3192402"/>
            <a:ext cx="344006" cy="344006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F4FAD25-80AC-A9BB-EB95-72DE687F642A}"/>
              </a:ext>
            </a:extLst>
          </p:cNvPr>
          <p:cNvCxnSpPr>
            <a:cxnSpLocks/>
          </p:cNvCxnSpPr>
          <p:nvPr/>
        </p:nvCxnSpPr>
        <p:spPr>
          <a:xfrm>
            <a:off x="3039780" y="5066882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id="{C8A2A10B-33C7-0BE0-CDC1-41B5C3C6109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942" y="4951858"/>
            <a:ext cx="344006" cy="34400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E2F3EAB-C702-4634-4CEC-939137282E5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942" y="5318038"/>
            <a:ext cx="344006" cy="344006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F8FC4FB6-F027-6D5C-CC14-B08138287F1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942" y="5694949"/>
            <a:ext cx="344006" cy="34400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DB79717-11BB-47B0-1A89-877A06487448}"/>
              </a:ext>
            </a:extLst>
          </p:cNvPr>
          <p:cNvCxnSpPr>
            <a:cxnSpLocks/>
          </p:cNvCxnSpPr>
          <p:nvPr/>
        </p:nvCxnSpPr>
        <p:spPr>
          <a:xfrm flipH="1">
            <a:off x="7737481" y="5063965"/>
            <a:ext cx="1835" cy="475909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379FFF2A-4941-ACDE-8AF5-1A3EBE45A70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65478" y="4948941"/>
            <a:ext cx="344006" cy="344006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1915BCBB-6D15-31A6-BAF8-8994023761F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65478" y="5342960"/>
            <a:ext cx="344006" cy="3440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472618-B2C5-5D32-BD9C-C6705687C3E7}"/>
              </a:ext>
            </a:extLst>
          </p:cNvPr>
          <p:cNvSpPr txBox="1"/>
          <p:nvPr/>
        </p:nvSpPr>
        <p:spPr>
          <a:xfrm>
            <a:off x="8989243" y="1023000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AEEEB-1B4B-71CE-CBD8-F99D47D5DF5B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4">
            <a:extLst>
              <a:ext uri="{FF2B5EF4-FFF2-40B4-BE49-F238E27FC236}">
                <a16:creationId xmlns:a16="http://schemas.microsoft.com/office/drawing/2014/main" id="{EE1EC868-7126-878C-C76B-592D410F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391002"/>
            <a:ext cx="8324326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0.1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(continued) 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Respond 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decision-makers’ questions with 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the right mix of forms of evidence</a:t>
            </a:r>
            <a:br>
              <a:rPr lang="en-CA" sz="2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14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forms of domestic evidence to the right step in the decision-making process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72618-B2C5-5D32-BD9C-C6705687C3E7}"/>
              </a:ext>
            </a:extLst>
          </p:cNvPr>
          <p:cNvSpPr txBox="1"/>
          <p:nvPr/>
        </p:nvSpPr>
        <p:spPr>
          <a:xfrm>
            <a:off x="8989243" y="1023000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CD5A05-D039-C8C9-7E59-98F3D9AC3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25433"/>
              </p:ext>
            </p:extLst>
          </p:nvPr>
        </p:nvGraphicFramePr>
        <p:xfrm>
          <a:off x="893693" y="2146996"/>
          <a:ext cx="10484128" cy="1919665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Vantage point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Forms of evidence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Steps where it adds the greatest value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322973"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i="0" u="none" strike="noStrike" cap="none" spc="0" baseline="0" dirty="0">
                          <a:solidFill>
                            <a:srgbClr val="254776"/>
                          </a:solidFill>
                          <a:effectLst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Domestic evidence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3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 analytics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Modeling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20"/>
                        </a:lnSpc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Behavioural/</a:t>
                      </a:r>
                    </a:p>
                    <a:p>
                      <a:pPr algn="l">
                        <a:lnSpc>
                          <a:spcPts val="1120"/>
                        </a:lnSpc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 research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Qualitative insights</a:t>
                      </a: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1AA0EF9-BFBB-3C49-DB30-BD0AF7474E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0974" y="2905338"/>
            <a:ext cx="731352" cy="7313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2B1D0F-2281-3718-0DC8-FD510B0A4DC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0543" y="3441354"/>
            <a:ext cx="299148" cy="2991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1DD438-2F27-AA22-A265-91AB00159E1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0543" y="2461839"/>
            <a:ext cx="299148" cy="2991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660B71-3968-2A7D-B7DC-7B35F6FA00B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0543" y="3110317"/>
            <a:ext cx="299148" cy="2991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BB0A008-0D7E-3858-7B95-A893EFB1DA3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0543" y="2782925"/>
            <a:ext cx="299148" cy="2991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D400B9-41C0-941A-5631-72571932311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0543" y="3763650"/>
            <a:ext cx="299148" cy="299148"/>
          </a:xfrm>
          <a:prstGeom prst="rect">
            <a:avLst/>
          </a:prstGeom>
        </p:spPr>
      </p:pic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F413D773-C4DA-7896-4A91-15E12D927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78048"/>
              </p:ext>
            </p:extLst>
          </p:nvPr>
        </p:nvGraphicFramePr>
        <p:xfrm>
          <a:off x="5417873" y="2473870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99267141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59714892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1162182459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3570964566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86504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1685E38C-976A-92D3-FAB8-040D0177F254}"/>
              </a:ext>
            </a:extLst>
          </p:cNvPr>
          <p:cNvSpPr/>
          <p:nvPr/>
        </p:nvSpPr>
        <p:spPr>
          <a:xfrm>
            <a:off x="2528352" y="2902408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4043D0A-9223-28BD-5F1F-0851901812F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21906" y="2461839"/>
            <a:ext cx="284688" cy="30143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8473941-1DC7-E4F0-03B6-352D05F8ADEA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21906" y="2781782"/>
            <a:ext cx="284688" cy="30143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5CC7F6A-E589-93E2-A37E-C9C0CFE9DD2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21906" y="3752473"/>
            <a:ext cx="284688" cy="30143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F1000A9-32D4-06EA-609F-E44C03906F16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805" y="3108031"/>
            <a:ext cx="284687" cy="30143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76BB387-AB04-4180-7FF9-6CAF84B54455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805" y="2781782"/>
            <a:ext cx="284687" cy="30143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95560B9-6414-1050-1CDF-C4A2E9DBC8AB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805" y="3752473"/>
            <a:ext cx="284687" cy="3014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DD0FC2C-D934-A0B5-C591-2DE7183FD745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7801" y="3752473"/>
            <a:ext cx="284687" cy="30143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0581E7-A4B6-1C9E-7DA0-E73B469E7826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7801" y="3427996"/>
            <a:ext cx="284687" cy="30143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78AA15-DAC5-FA0C-DE13-D9D1B59D33DA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89622" y="3108031"/>
            <a:ext cx="284686" cy="30143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3E4B31F-8B96-431C-AA9D-76D960B98454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89622" y="2461839"/>
            <a:ext cx="284686" cy="30143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2CE71F3-7B48-F7DE-FA36-D975C08C443A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95699" y="3752473"/>
            <a:ext cx="284686" cy="3014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3F0566-9F65-2F92-9658-9EA82C6CCD54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07630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227</Words>
  <Application>Microsoft Macintosh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0.1 Respond to decision-makers’ questions with the right         mix of forms of evidence                                      Match the forms of domestic evidence to the right step in the decision-making process </vt:lpstr>
      <vt:lpstr>0.1 (continued) Respond to decision-makers’ questions with        the right mix of forms of evidence                                     Match the forms of domestic evidence to the right step in the decision-making process 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2023-02-10T13:25:28Z</dcterms:modified>
</cp:coreProperties>
</file>