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"/>
  </p:notesMasterIdLst>
  <p:sldIdLst>
    <p:sldId id="1019" r:id="rId2"/>
    <p:sldId id="1097" r:id="rId3"/>
  </p:sldIdLst>
  <p:sldSz cx="12192000" cy="6858000"/>
  <p:notesSz cx="6858000" cy="9144000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4776"/>
    <a:srgbClr val="FEB714"/>
    <a:srgbClr val="FFC057"/>
    <a:srgbClr val="6AA855"/>
    <a:srgbClr val="CC76A6"/>
    <a:srgbClr val="6FC0D3"/>
    <a:srgbClr val="8DD2E5"/>
    <a:srgbClr val="8DC758"/>
    <a:srgbClr val="99CC67"/>
    <a:srgbClr val="E7ED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99" autoAdjust="0"/>
    <p:restoredTop sz="95707" autoAdjust="0"/>
  </p:normalViewPr>
  <p:slideViewPr>
    <p:cSldViewPr snapToGrid="0" snapToObjects="1">
      <p:cViewPr varScale="1">
        <p:scale>
          <a:sx n="128" d="100"/>
          <a:sy n="128" d="100"/>
        </p:scale>
        <p:origin x="464" y="184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charset="0"/>
              </a:defRPr>
            </a:lvl1pPr>
          </a:lstStyle>
          <a:p>
            <a:fld id="{E9F3A7FF-300E-B84F-A2D0-CDCDE713DCB9}" type="datetimeFigureOut">
              <a:rPr lang="en-US" smtClean="0"/>
              <a:pPr/>
              <a:t>2/10/23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charset="0"/>
              </a:defRPr>
            </a:lvl1pPr>
          </a:lstStyle>
          <a:p>
            <a:fld id="{7C11621C-3EA7-C342-A130-13C6D43C8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347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1pPr>
    <a:lvl2pPr marL="609585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2pPr>
    <a:lvl3pPr marL="121917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3pPr>
    <a:lvl4pPr marL="1828754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4pPr>
    <a:lvl5pPr marL="2438339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268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233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ckground pattern&#10;&#10;Description automatically generated">
            <a:extLst>
              <a:ext uri="{FF2B5EF4-FFF2-40B4-BE49-F238E27FC236}">
                <a16:creationId xmlns:a16="http://schemas.microsoft.com/office/drawing/2014/main" id="{508AC5A7-CE1D-1B83-E287-3CF1EB9791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223195"/>
          </a:xfrm>
          <a:prstGeom prst="rect">
            <a:avLst/>
          </a:prstGeom>
        </p:spPr>
      </p:pic>
      <p:sp>
        <p:nvSpPr>
          <p:cNvPr id="2" name="Title Placeholder" descr="Master title"/>
          <p:cNvSpPr>
            <a:spLocks noGrp="1"/>
          </p:cNvSpPr>
          <p:nvPr>
            <p:ph type="ctrTitle"/>
          </p:nvPr>
        </p:nvSpPr>
        <p:spPr>
          <a:xfrm>
            <a:off x="2715491" y="634805"/>
            <a:ext cx="6862619" cy="2666171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>
              <a:lnSpc>
                <a:spcPct val="100000"/>
              </a:lnSpc>
              <a:defRPr sz="4000">
                <a:solidFill>
                  <a:srgbClr val="25477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Placeholder" descr="Master subtitle"/>
          <p:cNvSpPr>
            <a:spLocks noGrp="1"/>
          </p:cNvSpPr>
          <p:nvPr>
            <p:ph type="subTitle" idx="1"/>
          </p:nvPr>
        </p:nvSpPr>
        <p:spPr>
          <a:xfrm>
            <a:off x="4110182" y="3300976"/>
            <a:ext cx="4073237" cy="9116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Meeting Information" descr="Meering or Audience Data">
            <a:extLst>
              <a:ext uri="{FF2B5EF4-FFF2-40B4-BE49-F238E27FC236}">
                <a16:creationId xmlns:a16="http://schemas.microsoft.com/office/drawing/2014/main" id="{E4830579-3FC9-4C47-AF4E-DC02A16FCB8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56005" y="4212601"/>
            <a:ext cx="4181593" cy="911617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67">
                <a:solidFill>
                  <a:srgbClr val="464F55"/>
                </a:solidFill>
              </a:defRPr>
            </a:lvl1pPr>
            <a:lvl2pPr marL="457189" indent="0">
              <a:buNone/>
              <a:defRPr sz="1467"/>
            </a:lvl2pPr>
            <a:lvl3pPr marL="914377" indent="0">
              <a:buNone/>
              <a:defRPr sz="1467"/>
            </a:lvl3pPr>
            <a:lvl4pPr marL="1371566" indent="0">
              <a:buNone/>
              <a:defRPr sz="1467"/>
            </a:lvl4pPr>
            <a:lvl5pPr marL="1828754" indent="0">
              <a:buNone/>
              <a:defRPr sz="1467"/>
            </a:lvl5pPr>
          </a:lstStyle>
          <a:p>
            <a:pPr lvl="0"/>
            <a:r>
              <a:rPr lang="en-US" dirty="0"/>
              <a:t>Meeting or Audience Date</a:t>
            </a:r>
          </a:p>
        </p:txBody>
      </p:sp>
      <p:sp>
        <p:nvSpPr>
          <p:cNvPr id="8" name="Slide Number" descr="Page Number">
            <a:extLst>
              <a:ext uri="{FF2B5EF4-FFF2-40B4-BE49-F238E27FC236}">
                <a16:creationId xmlns:a16="http://schemas.microsoft.com/office/drawing/2014/main" id="{EE66D232-CA20-FDCA-F279-F1103BF3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blur, blurry&#10;&#10;Description automatically generated">
            <a:extLst>
              <a:ext uri="{FF2B5EF4-FFF2-40B4-BE49-F238E27FC236}">
                <a16:creationId xmlns:a16="http://schemas.microsoft.com/office/drawing/2014/main" id="{83CD791E-98A1-0162-6CC0-D6583896CE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250905"/>
          </a:xfrm>
          <a:prstGeom prst="rect">
            <a:avLst/>
          </a:prstGeom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8D0C2E2-5D81-CE5F-219E-22C224152F8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60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263E6EE-4BB6-8A1C-E311-0E74B18F45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12" name="Subtitle Placeholder" descr="Slide sub title">
            <a:extLst>
              <a:ext uri="{FF2B5EF4-FFF2-40B4-BE49-F238E27FC236}">
                <a16:creationId xmlns:a16="http://schemas.microsoft.com/office/drawing/2014/main" id="{E4697456-D8E5-5447-AB08-1193E92AD31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3" name="Content Placeholder" descr="Slide content"/>
          <p:cNvSpPr>
            <a:spLocks noGrp="1"/>
          </p:cNvSpPr>
          <p:nvPr>
            <p:ph idx="1" hasCustomPrompt="1"/>
          </p:nvPr>
        </p:nvSpPr>
        <p:spPr>
          <a:xfrm>
            <a:off x="267858" y="1471001"/>
            <a:ext cx="11708068" cy="4536015"/>
          </a:xfrm>
        </p:spPr>
        <p:txBody>
          <a:bodyPr lIns="10800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5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2783A4F7-F459-E4B5-6A3C-3ABC5E9C0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286C0FB-52F0-3A89-90C6-66C46E6DD5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  <p:sp>
        <p:nvSpPr>
          <p:cNvPr id="10" name="Slide Number" descr="Page Number">
            <a:extLst>
              <a:ext uri="{FF2B5EF4-FFF2-40B4-BE49-F238E27FC236}">
                <a16:creationId xmlns:a16="http://schemas.microsoft.com/office/drawing/2014/main" id="{8889B7D9-D7D3-4C70-618E-523C87036B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202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E5F536A-097D-F9C2-3926-5439D376C0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D769DDCC-F1E0-C10D-BC2A-BCACFC731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113435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" descr="Page Number">
            <a:extLst>
              <a:ext uri="{FF2B5EF4-FFF2-40B4-BE49-F238E27FC236}">
                <a16:creationId xmlns:a16="http://schemas.microsoft.com/office/drawing/2014/main" id="{562B326D-4420-96CE-9477-EAFA66BBA8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E9353E2E-99A4-592F-60C3-5088FF465CD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926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EF50776-A37A-951A-D077-1B92C26B46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8" name="Left Content Placeholder">
            <a:extLst>
              <a:ext uri="{FF2B5EF4-FFF2-40B4-BE49-F238E27FC236}">
                <a16:creationId xmlns:a16="http://schemas.microsoft.com/office/drawing/2014/main" id="{7ED32BB9-068A-BC8C-7D27-8C1A6E07DE97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9" name="Right Content Placeholder">
            <a:extLst>
              <a:ext uri="{FF2B5EF4-FFF2-40B4-BE49-F238E27FC236}">
                <a16:creationId xmlns:a16="http://schemas.microsoft.com/office/drawing/2014/main" id="{AE9B9F67-FF62-5938-072D-74A9156DF59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97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10" name="Subtitle Placeholder" descr="Slide sub title">
            <a:extLst>
              <a:ext uri="{FF2B5EF4-FFF2-40B4-BE49-F238E27FC236}">
                <a16:creationId xmlns:a16="http://schemas.microsoft.com/office/drawing/2014/main" id="{95C762DA-EFD0-C76E-4E74-A61801BDF4D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1" name="Title Placeholder" descr="Master Title">
            <a:extLst>
              <a:ext uri="{FF2B5EF4-FFF2-40B4-BE49-F238E27FC236}">
                <a16:creationId xmlns:a16="http://schemas.microsoft.com/office/drawing/2014/main" id="{C90B5A47-A1F6-28BB-5CFA-3CB937513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Slide Number" descr="Page Number">
            <a:extLst>
              <a:ext uri="{FF2B5EF4-FFF2-40B4-BE49-F238E27FC236}">
                <a16:creationId xmlns:a16="http://schemas.microsoft.com/office/drawing/2014/main" id="{FB11FD29-404E-0128-612A-FE3DE5DAD4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0D8833EF-1349-6CFE-3551-34515FFA92C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84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" descr="Slide Content"/>
          <p:cNvSpPr>
            <a:spLocks noGrp="1"/>
          </p:cNvSpPr>
          <p:nvPr>
            <p:ph type="body" idx="1"/>
          </p:nvPr>
        </p:nvSpPr>
        <p:spPr>
          <a:xfrm>
            <a:off x="267858" y="1480930"/>
            <a:ext cx="11708068" cy="4645234"/>
          </a:xfrm>
          <a:prstGeom prst="rect">
            <a:avLst/>
          </a:prstGeom>
        </p:spPr>
        <p:txBody>
          <a:bodyPr vert="horz" lIns="10800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URL">
            <a:extLst>
              <a:ext uri="{FF2B5EF4-FFF2-40B4-BE49-F238E27FC236}">
                <a16:creationId xmlns:a16="http://schemas.microsoft.com/office/drawing/2014/main" id="{0C654FC7-9C31-074E-AD8E-D6FD365BF2A7}"/>
              </a:ext>
            </a:extLst>
          </p:cNvPr>
          <p:cNvSpPr txBox="1"/>
          <p:nvPr userDrawn="1"/>
        </p:nvSpPr>
        <p:spPr>
          <a:xfrm>
            <a:off x="267858" y="6277352"/>
            <a:ext cx="3339700" cy="559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evidencecommission@mcmaster.ca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www.evidencecommission.org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@evidencecomm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0EB42C68-2428-64E4-0D5F-4E2E792505F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6493" y="6338887"/>
            <a:ext cx="122703" cy="12270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3A7D78D-A0CB-7AFD-BBB4-995E97AE4878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083" y="6659257"/>
            <a:ext cx="126293" cy="126293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A3FC173-5774-5895-C511-3286CCCFCC41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email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083" y="6504045"/>
            <a:ext cx="126293" cy="126293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2DC0F4D4-FDFA-BAAD-9B15-3AAD692D6905}"/>
              </a:ext>
            </a:extLst>
          </p:cNvPr>
          <p:cNvSpPr txBox="1"/>
          <p:nvPr userDrawn="1"/>
        </p:nvSpPr>
        <p:spPr>
          <a:xfrm>
            <a:off x="8408358" y="6300460"/>
            <a:ext cx="3630484" cy="5386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 © McMaster Health Forum on behalf McMaster University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Share freely, give credit, adapt with permission. This work is licensed under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a Creative Commons Attribution-NoDerivatives 4.0 International License.</a:t>
            </a:r>
          </a:p>
        </p:txBody>
      </p:sp>
      <p:sp>
        <p:nvSpPr>
          <p:cNvPr id="17" name="Slide Number" descr="Page Number">
            <a:extLst>
              <a:ext uri="{FF2B5EF4-FFF2-40B4-BE49-F238E27FC236}">
                <a16:creationId xmlns:a16="http://schemas.microsoft.com/office/drawing/2014/main" id="{038D6026-73A3-1882-2BB8-CDC441E82D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4220E00-5CFF-0AE1-9606-366474FAFAE9}"/>
              </a:ext>
            </a:extLst>
          </p:cNvPr>
          <p:cNvCxnSpPr>
            <a:cxnSpLocks/>
          </p:cNvCxnSpPr>
          <p:nvPr userDrawn="1"/>
        </p:nvCxnSpPr>
        <p:spPr>
          <a:xfrm>
            <a:off x="0" y="6260774"/>
            <a:ext cx="12192000" cy="0"/>
          </a:xfrm>
          <a:prstGeom prst="line">
            <a:avLst/>
          </a:prstGeom>
          <a:ln w="25400">
            <a:solidFill>
              <a:srgbClr val="464F55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4689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1" r:id="rId3"/>
    <p:sldLayoutId id="2147483672" r:id="rId4"/>
  </p:sldLayoutIdLst>
  <p:hf hdr="0" ftr="0"/>
  <p:txStyles>
    <p:titleStyle>
      <a:lvl1pPr marL="0" marR="0" indent="0" algn="l" defTabSz="457189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2400" b="0" i="0" kern="1200">
          <a:solidFill>
            <a:srgbClr val="254776"/>
          </a:solidFill>
          <a:latin typeface="Arial" charset="0"/>
          <a:ea typeface="+mj-ea"/>
          <a:cs typeface="+mj-cs"/>
        </a:defRPr>
      </a:lvl1pPr>
    </p:titleStyle>
    <p:bodyStyle>
      <a:lvl1pPr marL="285750" indent="-285750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Font typeface="Arial" panose="020B0604020202020204" pitchFamily="34" charset="0"/>
        <a:buChar char="•"/>
        <a:defRPr sz="1800" b="0" i="0" kern="1200">
          <a:solidFill>
            <a:srgbClr val="464F55"/>
          </a:solidFill>
          <a:latin typeface="Arial" charset="0"/>
          <a:ea typeface="+mn-ea"/>
          <a:cs typeface="+mn-cs"/>
        </a:defRPr>
      </a:lvl1pPr>
      <a:lvl2pPr marL="646934" indent="-28574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902977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168171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433364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emf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>
            <a:extLst>
              <a:ext uri="{FF2B5EF4-FFF2-40B4-BE49-F238E27FC236}">
                <a16:creationId xmlns:a16="http://schemas.microsoft.com/office/drawing/2014/main" id="{750A2A20-6748-9546-0BF2-722772E3D76B}"/>
              </a:ext>
            </a:extLst>
          </p:cNvPr>
          <p:cNvGrpSpPr/>
          <p:nvPr/>
        </p:nvGrpSpPr>
        <p:grpSpPr>
          <a:xfrm rot="10800000">
            <a:off x="7452754" y="4628164"/>
            <a:ext cx="1716048" cy="319995"/>
            <a:chOff x="101017" y="2582243"/>
            <a:chExt cx="1716048" cy="319995"/>
          </a:xfrm>
        </p:grpSpPr>
        <p:pic>
          <p:nvPicPr>
            <p:cNvPr id="81" name="Picture 80">
              <a:extLst>
                <a:ext uri="{FF2B5EF4-FFF2-40B4-BE49-F238E27FC236}">
                  <a16:creationId xmlns:a16="http://schemas.microsoft.com/office/drawing/2014/main" id="{AACA18BB-7EAD-7D2F-6F01-0E0C3BBC983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01017" y="2582243"/>
              <a:ext cx="1716048" cy="319995"/>
            </a:xfrm>
            <a:prstGeom prst="rect">
              <a:avLst/>
            </a:prstGeom>
          </p:spPr>
        </p:pic>
        <p:pic>
          <p:nvPicPr>
            <p:cNvPr id="82" name="Picture 81">
              <a:extLst>
                <a:ext uri="{FF2B5EF4-FFF2-40B4-BE49-F238E27FC236}">
                  <a16:creationId xmlns:a16="http://schemas.microsoft.com/office/drawing/2014/main" id="{F9025C0D-1092-0906-CC4E-B5C7A5C9E73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01017" y="2582243"/>
              <a:ext cx="1716048" cy="319995"/>
            </a:xfrm>
            <a:prstGeom prst="rect">
              <a:avLst/>
            </a:prstGeom>
          </p:spPr>
        </p:pic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AD9B2D51-BD5F-9AE0-8E56-47B80E8ADFE4}"/>
              </a:ext>
            </a:extLst>
          </p:cNvPr>
          <p:cNvGrpSpPr/>
          <p:nvPr/>
        </p:nvGrpSpPr>
        <p:grpSpPr>
          <a:xfrm>
            <a:off x="2798334" y="4631722"/>
            <a:ext cx="1716048" cy="319995"/>
            <a:chOff x="101017" y="2582243"/>
            <a:chExt cx="1716048" cy="319995"/>
          </a:xfrm>
        </p:grpSpPr>
        <p:pic>
          <p:nvPicPr>
            <p:cNvPr id="65" name="Picture 64">
              <a:extLst>
                <a:ext uri="{FF2B5EF4-FFF2-40B4-BE49-F238E27FC236}">
                  <a16:creationId xmlns:a16="http://schemas.microsoft.com/office/drawing/2014/main" id="{73893680-7FA4-74DE-2815-3A4A2993CC3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01017" y="2582243"/>
              <a:ext cx="1716048" cy="319995"/>
            </a:xfrm>
            <a:prstGeom prst="rect">
              <a:avLst/>
            </a:prstGeom>
          </p:spPr>
        </p:pic>
        <p:pic>
          <p:nvPicPr>
            <p:cNvPr id="66" name="Picture 65">
              <a:extLst>
                <a:ext uri="{FF2B5EF4-FFF2-40B4-BE49-F238E27FC236}">
                  <a16:creationId xmlns:a16="http://schemas.microsoft.com/office/drawing/2014/main" id="{1A6112E9-1456-8E22-A79B-99F793F8B7E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01017" y="2582243"/>
              <a:ext cx="1716048" cy="319995"/>
            </a:xfrm>
            <a:prstGeom prst="rect">
              <a:avLst/>
            </a:prstGeom>
          </p:spPr>
        </p:pic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8ABA5622-B87C-B5B8-C235-432A426ADEDC}"/>
              </a:ext>
            </a:extLst>
          </p:cNvPr>
          <p:cNvGrpSpPr/>
          <p:nvPr/>
        </p:nvGrpSpPr>
        <p:grpSpPr>
          <a:xfrm rot="10800000">
            <a:off x="7482243" y="2129175"/>
            <a:ext cx="1716048" cy="319995"/>
            <a:chOff x="101017" y="2582243"/>
            <a:chExt cx="1716048" cy="319995"/>
          </a:xfrm>
        </p:grpSpPr>
        <p:pic>
          <p:nvPicPr>
            <p:cNvPr id="57" name="Picture 56">
              <a:extLst>
                <a:ext uri="{FF2B5EF4-FFF2-40B4-BE49-F238E27FC236}">
                  <a16:creationId xmlns:a16="http://schemas.microsoft.com/office/drawing/2014/main" id="{7C24B5E6-0E45-9284-F274-9E1970CEB33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01017" y="2582243"/>
              <a:ext cx="1716048" cy="319995"/>
            </a:xfrm>
            <a:prstGeom prst="rect">
              <a:avLst/>
            </a:prstGeom>
          </p:spPr>
        </p:pic>
        <p:pic>
          <p:nvPicPr>
            <p:cNvPr id="58" name="Picture 57">
              <a:extLst>
                <a:ext uri="{FF2B5EF4-FFF2-40B4-BE49-F238E27FC236}">
                  <a16:creationId xmlns:a16="http://schemas.microsoft.com/office/drawing/2014/main" id="{5C2C4476-A289-D3B0-DE9C-E11BE2194C9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01017" y="2582243"/>
              <a:ext cx="1716048" cy="319995"/>
            </a:xfrm>
            <a:prstGeom prst="rect">
              <a:avLst/>
            </a:prstGeom>
          </p:spPr>
        </p:pic>
      </p:grpSp>
      <p:graphicFrame>
        <p:nvGraphicFramePr>
          <p:cNvPr id="67" name="Table 66">
            <a:extLst>
              <a:ext uri="{FF2B5EF4-FFF2-40B4-BE49-F238E27FC236}">
                <a16:creationId xmlns:a16="http://schemas.microsoft.com/office/drawing/2014/main" id="{8B8D55A7-ABA4-537F-F2C9-024FEBCB97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045268"/>
              </p:ext>
            </p:extLst>
          </p:nvPr>
        </p:nvGraphicFramePr>
        <p:xfrm>
          <a:off x="2782707" y="4631147"/>
          <a:ext cx="1842709" cy="1423627"/>
        </p:xfrm>
        <a:graphic>
          <a:graphicData uri="http://schemas.openxmlformats.org/drawingml/2006/table">
            <a:tbl>
              <a:tblPr firstRow="1" firstCol="1" bandRow="1"/>
              <a:tblGrid>
                <a:gridCol w="312480">
                  <a:extLst>
                    <a:ext uri="{9D8B030D-6E8A-4147-A177-3AD203B41FA5}">
                      <a16:colId xmlns:a16="http://schemas.microsoft.com/office/drawing/2014/main" val="1026761990"/>
                    </a:ext>
                  </a:extLst>
                </a:gridCol>
                <a:gridCol w="1530229">
                  <a:extLst>
                    <a:ext uri="{9D8B030D-6E8A-4147-A177-3AD203B41FA5}">
                      <a16:colId xmlns:a16="http://schemas.microsoft.com/office/drawing/2014/main" val="2835784650"/>
                    </a:ext>
                  </a:extLst>
                </a:gridCol>
              </a:tblGrid>
              <a:tr h="29622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 Forms of evidence</a:t>
                      </a:r>
                    </a:p>
                  </a:txBody>
                  <a:tcPr marL="105352" marR="105352" marT="52676" marB="5267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175131"/>
                  </a:ext>
                </a:extLst>
              </a:tr>
              <a:tr h="373385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30667" marR="306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50" b="0" dirty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Data analytics</a:t>
                      </a:r>
                      <a:endParaRPr lang="en-CA" sz="700" b="0" dirty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667" marR="306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810612"/>
                  </a:ext>
                </a:extLst>
              </a:tr>
              <a:tr h="373385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30667" marR="306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050" b="0" dirty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Evaluation</a:t>
                      </a:r>
                      <a:endParaRPr lang="en-CA" sz="700" b="0" dirty="0">
                        <a:solidFill>
                          <a:srgbClr val="254776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7" marR="306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531840"/>
                  </a:ext>
                </a:extLst>
              </a:tr>
              <a:tr h="373385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30667" marR="306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50" b="0" dirty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Qualitative insights</a:t>
                      </a:r>
                      <a:endParaRPr lang="en-CA" sz="700" b="0" dirty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667" marR="306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959641"/>
                  </a:ext>
                </a:extLst>
              </a:tr>
            </a:tbl>
          </a:graphicData>
        </a:graphic>
      </p:graphicFrame>
      <p:graphicFrame>
        <p:nvGraphicFramePr>
          <p:cNvPr id="59" name="Table 58">
            <a:extLst>
              <a:ext uri="{FF2B5EF4-FFF2-40B4-BE49-F238E27FC236}">
                <a16:creationId xmlns:a16="http://schemas.microsoft.com/office/drawing/2014/main" id="{42D7C369-7896-90CC-C731-11B769B6E8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9029036"/>
              </p:ext>
            </p:extLst>
          </p:nvPr>
        </p:nvGraphicFramePr>
        <p:xfrm>
          <a:off x="7517045" y="2139104"/>
          <a:ext cx="1842709" cy="1423627"/>
        </p:xfrm>
        <a:graphic>
          <a:graphicData uri="http://schemas.openxmlformats.org/drawingml/2006/table">
            <a:tbl>
              <a:tblPr firstRow="1" firstCol="1" bandRow="1"/>
              <a:tblGrid>
                <a:gridCol w="312480">
                  <a:extLst>
                    <a:ext uri="{9D8B030D-6E8A-4147-A177-3AD203B41FA5}">
                      <a16:colId xmlns:a16="http://schemas.microsoft.com/office/drawing/2014/main" val="1026761990"/>
                    </a:ext>
                  </a:extLst>
                </a:gridCol>
                <a:gridCol w="1530229">
                  <a:extLst>
                    <a:ext uri="{9D8B030D-6E8A-4147-A177-3AD203B41FA5}">
                      <a16:colId xmlns:a16="http://schemas.microsoft.com/office/drawing/2014/main" val="2835784650"/>
                    </a:ext>
                  </a:extLst>
                </a:gridCol>
              </a:tblGrid>
              <a:tr h="29622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 Forms of evidence</a:t>
                      </a:r>
                    </a:p>
                  </a:txBody>
                  <a:tcPr marL="105352" marR="105352" marT="52676" marB="5267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175131"/>
                  </a:ext>
                </a:extLst>
              </a:tr>
              <a:tr h="373385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30667" marR="306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50" b="0" dirty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Modeling</a:t>
                      </a:r>
                      <a:endParaRPr lang="en-CA" sz="700" b="0" dirty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667" marR="306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810612"/>
                  </a:ext>
                </a:extLst>
              </a:tr>
              <a:tr h="373385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30667" marR="306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050" b="0" dirty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Evaluation</a:t>
                      </a:r>
                      <a:endParaRPr lang="en-CA" sz="700" b="0" dirty="0">
                        <a:solidFill>
                          <a:srgbClr val="254776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7" marR="306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531840"/>
                  </a:ext>
                </a:extLst>
              </a:tr>
              <a:tr h="373385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30667" marR="306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50" b="0" dirty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Qualitative insights</a:t>
                      </a:r>
                      <a:endParaRPr lang="en-CA" sz="700" b="0" dirty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667" marR="306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959641"/>
                  </a:ext>
                </a:extLst>
              </a:tr>
            </a:tbl>
          </a:graphicData>
        </a:graphic>
      </p:graphicFrame>
      <p:graphicFrame>
        <p:nvGraphicFramePr>
          <p:cNvPr id="75" name="Table 74">
            <a:extLst>
              <a:ext uri="{FF2B5EF4-FFF2-40B4-BE49-F238E27FC236}">
                <a16:creationId xmlns:a16="http://schemas.microsoft.com/office/drawing/2014/main" id="{48830DF8-0EE3-0C60-6F20-EB2A13DE27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668684"/>
              </p:ext>
            </p:extLst>
          </p:nvPr>
        </p:nvGraphicFramePr>
        <p:xfrm>
          <a:off x="7482243" y="4631147"/>
          <a:ext cx="2280606" cy="1423627"/>
        </p:xfrm>
        <a:graphic>
          <a:graphicData uri="http://schemas.openxmlformats.org/drawingml/2006/table">
            <a:tbl>
              <a:tblPr firstRow="1" firstCol="1" bandRow="1"/>
              <a:tblGrid>
                <a:gridCol w="386737">
                  <a:extLst>
                    <a:ext uri="{9D8B030D-6E8A-4147-A177-3AD203B41FA5}">
                      <a16:colId xmlns:a16="http://schemas.microsoft.com/office/drawing/2014/main" val="1026761990"/>
                    </a:ext>
                  </a:extLst>
                </a:gridCol>
                <a:gridCol w="1893869">
                  <a:extLst>
                    <a:ext uri="{9D8B030D-6E8A-4147-A177-3AD203B41FA5}">
                      <a16:colId xmlns:a16="http://schemas.microsoft.com/office/drawing/2014/main" val="2835784650"/>
                    </a:ext>
                  </a:extLst>
                </a:gridCol>
              </a:tblGrid>
              <a:tr h="29622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 Forms of evidence</a:t>
                      </a:r>
                    </a:p>
                  </a:txBody>
                  <a:tcPr marL="105352" marR="105352" marT="52676" marB="5267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175131"/>
                  </a:ext>
                </a:extLst>
              </a:tr>
              <a:tr h="373385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30667" marR="306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050" b="0" dirty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Behavioural/</a:t>
                      </a:r>
                    </a:p>
                    <a:p>
                      <a:pPr algn="l"/>
                      <a:r>
                        <a:rPr lang="en-CA" sz="1050" b="0" dirty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implementation research</a:t>
                      </a:r>
                      <a:endParaRPr lang="en-CA" sz="900" b="0" dirty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667" marR="306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810612"/>
                  </a:ext>
                </a:extLst>
              </a:tr>
              <a:tr h="373385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30667" marR="306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050" b="0" dirty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Qualitative insights</a:t>
                      </a:r>
                      <a:endParaRPr lang="en-CA" sz="700" b="0" dirty="0">
                        <a:solidFill>
                          <a:srgbClr val="254776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7" marR="306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531840"/>
                  </a:ext>
                </a:extLst>
              </a:tr>
              <a:tr h="373385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30667" marR="306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900" b="0" dirty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667" marR="306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959641"/>
                  </a:ext>
                </a:extLst>
              </a:tr>
            </a:tbl>
          </a:graphicData>
        </a:graphic>
      </p:graphicFrame>
      <p:grpSp>
        <p:nvGrpSpPr>
          <p:cNvPr id="54" name="Group 53">
            <a:extLst>
              <a:ext uri="{FF2B5EF4-FFF2-40B4-BE49-F238E27FC236}">
                <a16:creationId xmlns:a16="http://schemas.microsoft.com/office/drawing/2014/main" id="{FA19A421-722C-3BA6-5AD1-F87D63A538B3}"/>
              </a:ext>
            </a:extLst>
          </p:cNvPr>
          <p:cNvGrpSpPr/>
          <p:nvPr/>
        </p:nvGrpSpPr>
        <p:grpSpPr>
          <a:xfrm>
            <a:off x="2782707" y="2129175"/>
            <a:ext cx="1716048" cy="319995"/>
            <a:chOff x="101017" y="2582243"/>
            <a:chExt cx="1716048" cy="319995"/>
          </a:xfrm>
        </p:grpSpPr>
        <p:pic>
          <p:nvPicPr>
            <p:cNvPr id="51" name="Picture 50">
              <a:extLst>
                <a:ext uri="{FF2B5EF4-FFF2-40B4-BE49-F238E27FC236}">
                  <a16:creationId xmlns:a16="http://schemas.microsoft.com/office/drawing/2014/main" id="{A58B5162-E1B6-0FA1-D7C4-51ECD349DBF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01017" y="2582243"/>
              <a:ext cx="1716048" cy="319995"/>
            </a:xfrm>
            <a:prstGeom prst="rect">
              <a:avLst/>
            </a:prstGeom>
          </p:spPr>
        </p:pic>
        <p:pic>
          <p:nvPicPr>
            <p:cNvPr id="50" name="Picture 49">
              <a:extLst>
                <a:ext uri="{FF2B5EF4-FFF2-40B4-BE49-F238E27FC236}">
                  <a16:creationId xmlns:a16="http://schemas.microsoft.com/office/drawing/2014/main" id="{9419E963-2F19-A153-C9B5-803EEFF882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01017" y="2582243"/>
              <a:ext cx="1716048" cy="319995"/>
            </a:xfrm>
            <a:prstGeom prst="rect">
              <a:avLst/>
            </a:prstGeom>
          </p:spPr>
        </p:pic>
      </p:grp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B2D9E63A-8DCC-96DF-C8F8-9A0FF00972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7669617"/>
              </p:ext>
            </p:extLst>
          </p:nvPr>
        </p:nvGraphicFramePr>
        <p:xfrm>
          <a:off x="2769381" y="2139104"/>
          <a:ext cx="1842709" cy="1423627"/>
        </p:xfrm>
        <a:graphic>
          <a:graphicData uri="http://schemas.openxmlformats.org/drawingml/2006/table">
            <a:tbl>
              <a:tblPr firstRow="1" firstCol="1" bandRow="1"/>
              <a:tblGrid>
                <a:gridCol w="312480">
                  <a:extLst>
                    <a:ext uri="{9D8B030D-6E8A-4147-A177-3AD203B41FA5}">
                      <a16:colId xmlns:a16="http://schemas.microsoft.com/office/drawing/2014/main" val="1026761990"/>
                    </a:ext>
                  </a:extLst>
                </a:gridCol>
                <a:gridCol w="1530229">
                  <a:extLst>
                    <a:ext uri="{9D8B030D-6E8A-4147-A177-3AD203B41FA5}">
                      <a16:colId xmlns:a16="http://schemas.microsoft.com/office/drawing/2014/main" val="2835784650"/>
                    </a:ext>
                  </a:extLst>
                </a:gridCol>
              </a:tblGrid>
              <a:tr h="29622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 Forms of evidence</a:t>
                      </a:r>
                    </a:p>
                  </a:txBody>
                  <a:tcPr marL="105352" marR="105352" marT="52676" marB="5267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175131"/>
                  </a:ext>
                </a:extLst>
              </a:tr>
              <a:tr h="373385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30667" marR="306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50" b="0" dirty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Data analytics</a:t>
                      </a:r>
                      <a:endParaRPr lang="en-CA" sz="700" b="0" dirty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667" marR="306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810612"/>
                  </a:ext>
                </a:extLst>
              </a:tr>
              <a:tr h="373385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30667" marR="306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050" b="0" dirty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Modeling</a:t>
                      </a:r>
                      <a:endParaRPr lang="en-CA" sz="700" b="0" dirty="0">
                        <a:solidFill>
                          <a:srgbClr val="254776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7" marR="306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531840"/>
                  </a:ext>
                </a:extLst>
              </a:tr>
              <a:tr h="373385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30667" marR="306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50" b="0" dirty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Qualitative insights</a:t>
                      </a:r>
                      <a:endParaRPr lang="en-CA" sz="700" b="0" dirty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667" marR="306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959641"/>
                  </a:ext>
                </a:extLst>
              </a:tr>
            </a:tbl>
          </a:graphicData>
        </a:graphic>
      </p:graphicFrame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230A8771-75D8-3BAB-06A4-5C94CD439A07}"/>
              </a:ext>
            </a:extLst>
          </p:cNvPr>
          <p:cNvCxnSpPr>
            <a:cxnSpLocks/>
          </p:cNvCxnSpPr>
          <p:nvPr/>
        </p:nvCxnSpPr>
        <p:spPr>
          <a:xfrm>
            <a:off x="3026454" y="2567252"/>
            <a:ext cx="1" cy="787920"/>
          </a:xfrm>
          <a:prstGeom prst="line">
            <a:avLst/>
          </a:prstGeom>
          <a:ln w="19050">
            <a:solidFill>
              <a:srgbClr val="254776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Title 14">
            <a:extLst>
              <a:ext uri="{FF2B5EF4-FFF2-40B4-BE49-F238E27FC236}">
                <a16:creationId xmlns:a16="http://schemas.microsoft.com/office/drawing/2014/main" id="{EE1EC868-7126-878C-C76B-592D410FF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219" y="391002"/>
            <a:ext cx="8324326" cy="772930"/>
          </a:xfrm>
        </p:spPr>
        <p:txBody>
          <a:bodyPr>
            <a:noAutofit/>
          </a:bodyPr>
          <a:lstStyle/>
          <a:p>
            <a:pPr defTabSz="914400" hangingPunct="0">
              <a:spcBef>
                <a:spcPts val="0"/>
              </a:spcBef>
              <a:defRPr/>
            </a:pPr>
            <a:r>
              <a:rPr kumimoji="0" lang="en-CA" b="1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0.1</a:t>
            </a:r>
            <a:r>
              <a:rPr kumimoji="0" lang="en-CA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Respond </a:t>
            </a:r>
            <a:r>
              <a:rPr lang="en-CA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decision-makers’ questions with the right  </a:t>
            </a:r>
            <a:br>
              <a:rPr lang="en-CA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mix of forms of evidence</a:t>
            </a:r>
            <a:br>
              <a:rPr lang="en-CA" sz="200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CA" sz="40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40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</a:t>
            </a:r>
            <a:r>
              <a:rPr lang="en-US" sz="1400" b="1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Match the forms of domestic evidence to the right step in the decision-making process</a:t>
            </a:r>
            <a:br>
              <a:rPr lang="en-CA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i="0" u="none" strike="noStrike" kern="0" cap="none" spc="0" normalizeH="0" baseline="0" noProof="0" dirty="0">
              <a:ln>
                <a:noFill/>
              </a:ln>
              <a:solidFill>
                <a:srgbClr val="234776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C32A611-9F59-0FD1-A2EA-17B30E9E9FC5}"/>
              </a:ext>
            </a:extLst>
          </p:cNvPr>
          <p:cNvSpPr txBox="1"/>
          <p:nvPr/>
        </p:nvSpPr>
        <p:spPr>
          <a:xfrm>
            <a:off x="3066991" y="1341162"/>
            <a:ext cx="1491924" cy="73866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/>
            <a:r>
              <a:rPr lang="en-CA" sz="1400" b="1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Understanding a problem and</a:t>
            </a:r>
          </a:p>
          <a:p>
            <a:pPr algn="r"/>
            <a:r>
              <a:rPr lang="en-CA" sz="1400" b="1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its causes</a:t>
            </a:r>
            <a:endParaRPr lang="en-CA" sz="1400" b="1" dirty="0">
              <a:solidFill>
                <a:srgbClr val="254776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11A941D-307B-16A2-714D-663B59DD0A1A}"/>
              </a:ext>
            </a:extLst>
          </p:cNvPr>
          <p:cNvSpPr txBox="1"/>
          <p:nvPr/>
        </p:nvSpPr>
        <p:spPr>
          <a:xfrm>
            <a:off x="7398481" y="1341162"/>
            <a:ext cx="1832626" cy="73866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CA" sz="1400" b="1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Selecting an option for addressing the problem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6BC2BA5-F3FA-DE23-73C8-337EBF743380}"/>
              </a:ext>
            </a:extLst>
          </p:cNvPr>
          <p:cNvSpPr txBox="1"/>
          <p:nvPr/>
        </p:nvSpPr>
        <p:spPr>
          <a:xfrm>
            <a:off x="7400956" y="3879230"/>
            <a:ext cx="1564769" cy="73866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CA" sz="1400" b="1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Identifying implementation considerations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DAA9D6F2-9F55-8DE1-FCD6-908AB3853826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66999" y="1903714"/>
            <a:ext cx="3166807" cy="3254774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6C184BE3-26E3-1EAA-79BC-BA47C8E255E6}"/>
              </a:ext>
            </a:extLst>
          </p:cNvPr>
          <p:cNvSpPr txBox="1"/>
          <p:nvPr/>
        </p:nvSpPr>
        <p:spPr>
          <a:xfrm>
            <a:off x="2661902" y="3879230"/>
            <a:ext cx="1897014" cy="73866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/>
            <a:r>
              <a:rPr lang="en-CA" sz="1400" b="1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Monitoring implementation and evaluating impacts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5739237-DFE9-0F1D-49A2-F7778D45FEF3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52616" y="2452228"/>
            <a:ext cx="344006" cy="344006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2CC890DB-919E-68A4-BAAB-55E9F880E5C1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52616" y="2818408"/>
            <a:ext cx="344006" cy="344006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018AB499-193B-9BBB-4ACB-621F23B26825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52616" y="3195319"/>
            <a:ext cx="344006" cy="344006"/>
          </a:xfrm>
          <a:prstGeom prst="rect">
            <a:avLst/>
          </a:prstGeom>
        </p:spPr>
      </p:pic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0B365790-2532-C623-6C9E-FA772263B8EB}"/>
              </a:ext>
            </a:extLst>
          </p:cNvPr>
          <p:cNvCxnSpPr>
            <a:cxnSpLocks/>
          </p:cNvCxnSpPr>
          <p:nvPr/>
        </p:nvCxnSpPr>
        <p:spPr>
          <a:xfrm>
            <a:off x="7774118" y="2564335"/>
            <a:ext cx="1" cy="787920"/>
          </a:xfrm>
          <a:prstGeom prst="line">
            <a:avLst/>
          </a:prstGeom>
          <a:ln w="19050">
            <a:solidFill>
              <a:srgbClr val="254776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61" name="Picture 60">
            <a:extLst>
              <a:ext uri="{FF2B5EF4-FFF2-40B4-BE49-F238E27FC236}">
                <a16:creationId xmlns:a16="http://schemas.microsoft.com/office/drawing/2014/main" id="{FF3F3B76-A1CC-BDF2-4FBA-4C5DEFCE69A4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00280" y="2449311"/>
            <a:ext cx="344006" cy="344006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F33629E7-106A-A142-B1AF-08834AF3577C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00280" y="2815491"/>
            <a:ext cx="344006" cy="344006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56918CD3-A095-CAA6-D601-33B0CBB71EC9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00280" y="3192402"/>
            <a:ext cx="344006" cy="344006"/>
          </a:xfrm>
          <a:prstGeom prst="rect">
            <a:avLst/>
          </a:prstGeom>
        </p:spPr>
      </p:pic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9F4FAD25-80AC-A9BB-EB95-72DE687F642A}"/>
              </a:ext>
            </a:extLst>
          </p:cNvPr>
          <p:cNvCxnSpPr>
            <a:cxnSpLocks/>
          </p:cNvCxnSpPr>
          <p:nvPr/>
        </p:nvCxnSpPr>
        <p:spPr>
          <a:xfrm>
            <a:off x="3039780" y="5066882"/>
            <a:ext cx="1" cy="787920"/>
          </a:xfrm>
          <a:prstGeom prst="line">
            <a:avLst/>
          </a:prstGeom>
          <a:ln w="19050">
            <a:solidFill>
              <a:srgbClr val="254776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69" name="Picture 68">
            <a:extLst>
              <a:ext uri="{FF2B5EF4-FFF2-40B4-BE49-F238E27FC236}">
                <a16:creationId xmlns:a16="http://schemas.microsoft.com/office/drawing/2014/main" id="{C8A2A10B-33C7-0BE0-CDC1-41B5C3C61094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65942" y="4951858"/>
            <a:ext cx="344006" cy="344006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9E2F3EAB-C702-4634-4CEC-939137282E53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65942" y="5318038"/>
            <a:ext cx="344006" cy="344006"/>
          </a:xfrm>
          <a:prstGeom prst="rect">
            <a:avLst/>
          </a:prstGeom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F8FC4FB6-F027-6D5C-CC14-B08138287F16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65942" y="5694949"/>
            <a:ext cx="344006" cy="344006"/>
          </a:xfrm>
          <a:prstGeom prst="rect">
            <a:avLst/>
          </a:prstGeom>
        </p:spPr>
      </p:pic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ADB79717-11BB-47B0-1A89-877A06487448}"/>
              </a:ext>
            </a:extLst>
          </p:cNvPr>
          <p:cNvCxnSpPr>
            <a:cxnSpLocks/>
          </p:cNvCxnSpPr>
          <p:nvPr/>
        </p:nvCxnSpPr>
        <p:spPr>
          <a:xfrm flipH="1">
            <a:off x="7737481" y="5063965"/>
            <a:ext cx="1835" cy="475909"/>
          </a:xfrm>
          <a:prstGeom prst="line">
            <a:avLst/>
          </a:prstGeom>
          <a:ln w="19050">
            <a:solidFill>
              <a:srgbClr val="254776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77" name="Picture 76">
            <a:extLst>
              <a:ext uri="{FF2B5EF4-FFF2-40B4-BE49-F238E27FC236}">
                <a16:creationId xmlns:a16="http://schemas.microsoft.com/office/drawing/2014/main" id="{379FFF2A-4941-ACDE-8AF5-1A3EBE45A707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65478" y="4948941"/>
            <a:ext cx="344006" cy="344006"/>
          </a:xfrm>
          <a:prstGeom prst="rect">
            <a:avLst/>
          </a:prstGeom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id="{1915BCBB-6D15-31A6-BAF8-8994023761FB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65478" y="5342960"/>
            <a:ext cx="344006" cy="34400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E472618-B2C5-5D32-BD9C-C6705687C3E7}"/>
              </a:ext>
            </a:extLst>
          </p:cNvPr>
          <p:cNvSpPr txBox="1"/>
          <p:nvPr/>
        </p:nvSpPr>
        <p:spPr>
          <a:xfrm>
            <a:off x="8989243" y="1023000"/>
            <a:ext cx="27158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i="1" dirty="0">
                <a:solidFill>
                  <a:srgbClr val="254776"/>
                </a:solidFill>
              </a:rPr>
              <a:t>Note: full version available in Update 2023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3AEEEB-1B4B-71CE-CBD8-F99D47D5DF5B}"/>
              </a:ext>
            </a:extLst>
          </p:cNvPr>
          <p:cNvSpPr txBox="1"/>
          <p:nvPr/>
        </p:nvSpPr>
        <p:spPr>
          <a:xfrm>
            <a:off x="8254635" y="6325161"/>
            <a:ext cx="3937365" cy="45704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© 2023 McMaster University. All rights reserved. This work is licensed under a Creative Commons Attribution-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NonCommercial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-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ShareAlike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4.0 International License. </a:t>
            </a:r>
          </a:p>
          <a:p>
            <a:endParaRPr lang="en-US" sz="790" i="1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268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4">
            <a:extLst>
              <a:ext uri="{FF2B5EF4-FFF2-40B4-BE49-F238E27FC236}">
                <a16:creationId xmlns:a16="http://schemas.microsoft.com/office/drawing/2014/main" id="{EE1EC868-7126-878C-C76B-592D410FF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219" y="391002"/>
            <a:ext cx="8324326" cy="772930"/>
          </a:xfrm>
        </p:spPr>
        <p:txBody>
          <a:bodyPr>
            <a:noAutofit/>
          </a:bodyPr>
          <a:lstStyle/>
          <a:p>
            <a:pPr defTabSz="914400" hangingPunct="0">
              <a:spcBef>
                <a:spcPts val="0"/>
              </a:spcBef>
              <a:defRPr/>
            </a:pPr>
            <a:r>
              <a:rPr kumimoji="0" lang="en-CA" b="1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0.1</a:t>
            </a:r>
            <a:r>
              <a:rPr kumimoji="0" lang="en-CA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</a:t>
            </a:r>
            <a:r>
              <a:rPr lang="en-CA" sz="1800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(continued) </a:t>
            </a:r>
            <a:r>
              <a:rPr kumimoji="0" lang="en-CA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Respond </a:t>
            </a:r>
            <a:r>
              <a:rPr lang="en-CA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decision-makers’ questions with </a:t>
            </a:r>
            <a:br>
              <a:rPr lang="en-CA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the right mix of forms of evidence</a:t>
            </a:r>
            <a:br>
              <a:rPr lang="en-CA" sz="200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CA" sz="40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40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</a:t>
            </a:r>
            <a:r>
              <a:rPr lang="en-US" sz="1400" b="1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Match the forms of domestic evidence to the right step in the decision-making process</a:t>
            </a:r>
            <a:br>
              <a:rPr lang="en-CA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i="0" u="none" strike="noStrike" kern="0" cap="none" spc="0" normalizeH="0" baseline="0" noProof="0" dirty="0">
              <a:ln>
                <a:noFill/>
              </a:ln>
              <a:solidFill>
                <a:srgbClr val="234776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E472618-B2C5-5D32-BD9C-C6705687C3E7}"/>
              </a:ext>
            </a:extLst>
          </p:cNvPr>
          <p:cNvSpPr txBox="1"/>
          <p:nvPr/>
        </p:nvSpPr>
        <p:spPr>
          <a:xfrm>
            <a:off x="8989243" y="1023000"/>
            <a:ext cx="27158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i="1" dirty="0">
                <a:solidFill>
                  <a:srgbClr val="254776"/>
                </a:solidFill>
              </a:rPr>
              <a:t>Note: full version available in Update 2023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8CD5A05-D039-C8C9-7E59-98F3D9AC36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325433"/>
              </p:ext>
            </p:extLst>
          </p:nvPr>
        </p:nvGraphicFramePr>
        <p:xfrm>
          <a:off x="893693" y="2146996"/>
          <a:ext cx="10484128" cy="1919665"/>
        </p:xfrm>
        <a:graphic>
          <a:graphicData uri="http://schemas.openxmlformats.org/drawingml/2006/table">
            <a:tbl>
              <a:tblPr firstRow="1" firstCol="1" bandRow="1"/>
              <a:tblGrid>
                <a:gridCol w="1588167">
                  <a:extLst>
                    <a:ext uri="{9D8B030D-6E8A-4147-A177-3AD203B41FA5}">
                      <a16:colId xmlns:a16="http://schemas.microsoft.com/office/drawing/2014/main" val="2438151703"/>
                    </a:ext>
                  </a:extLst>
                </a:gridCol>
                <a:gridCol w="932159">
                  <a:extLst>
                    <a:ext uri="{9D8B030D-6E8A-4147-A177-3AD203B41FA5}">
                      <a16:colId xmlns:a16="http://schemas.microsoft.com/office/drawing/2014/main" val="1941796730"/>
                    </a:ext>
                  </a:extLst>
                </a:gridCol>
                <a:gridCol w="337049">
                  <a:extLst>
                    <a:ext uri="{9D8B030D-6E8A-4147-A177-3AD203B41FA5}">
                      <a16:colId xmlns:a16="http://schemas.microsoft.com/office/drawing/2014/main" val="4159614164"/>
                    </a:ext>
                  </a:extLst>
                </a:gridCol>
                <a:gridCol w="1650545">
                  <a:extLst>
                    <a:ext uri="{9D8B030D-6E8A-4147-A177-3AD203B41FA5}">
                      <a16:colId xmlns:a16="http://schemas.microsoft.com/office/drawing/2014/main" val="3417789404"/>
                    </a:ext>
                  </a:extLst>
                </a:gridCol>
                <a:gridCol w="5976208">
                  <a:extLst>
                    <a:ext uri="{9D8B030D-6E8A-4147-A177-3AD203B41FA5}">
                      <a16:colId xmlns:a16="http://schemas.microsoft.com/office/drawing/2014/main" val="4259270599"/>
                    </a:ext>
                  </a:extLst>
                </a:gridCol>
              </a:tblGrid>
              <a:tr h="21869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 Vantage point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solidFill>
                          <a:srgbClr val="254776"/>
                        </a:solidFill>
                        <a:latin typeface="Helvetica" pitchFamily="2" charset="0"/>
                      </a:endParaRPr>
                    </a:p>
                  </a:txBody>
                  <a:tcPr marL="24669" marR="24669" marT="0" marB="0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5B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 Forms of evidence</a:t>
                      </a:r>
                    </a:p>
                  </a:txBody>
                  <a:tcPr marL="24669" marR="24669" marT="0" marB="0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b="0" i="0" dirty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Steps where it adds the greatest value</a:t>
                      </a:r>
                      <a:endParaRPr lang="en-US" sz="1400" dirty="0">
                        <a:solidFill>
                          <a:srgbClr val="254776"/>
                        </a:solidFill>
                        <a:latin typeface="Helvetica" pitchFamily="2" charset="0"/>
                      </a:endParaRPr>
                    </a:p>
                  </a:txBody>
                  <a:tcPr marL="24669" marR="24669" marT="0" marB="0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3804439"/>
                  </a:ext>
                </a:extLst>
              </a:tr>
              <a:tr h="322973">
                <a:tc rowSpan="5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200" b="0" i="0" u="none" strike="noStrike" cap="none" spc="0" baseline="0" dirty="0">
                          <a:solidFill>
                            <a:srgbClr val="254776"/>
                          </a:solidFill>
                          <a:effectLst/>
                          <a:uFillTx/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  <a:sym typeface="Arial"/>
                        </a:rPr>
                        <a:t>Domestic evidence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>
                        <a:alpha val="50000"/>
                      </a:srgb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300" b="0" i="0" u="none" strike="noStrike" cap="none" spc="0" baseline="0" dirty="0">
                        <a:solidFill>
                          <a:srgbClr val="254776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617" marR="266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000" b="0" dirty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100" b="0" dirty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 analytics</a:t>
                      </a:r>
                      <a:endParaRPr lang="en-CA" sz="1000" b="0" dirty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6617" marR="266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000" b="0" dirty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4133599"/>
                  </a:ext>
                </a:extLst>
              </a:tr>
              <a:tr h="3229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400" b="0" i="0" u="none" strike="noStrike" cap="none" spc="0" baseline="0" dirty="0">
                        <a:solidFill>
                          <a:srgbClr val="254776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5B2">
                        <a:alpha val="50196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CA" sz="1000" b="0" dirty="0">
                        <a:solidFill>
                          <a:srgbClr val="254776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100" b="0" dirty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Modeling</a:t>
                      </a:r>
                      <a:endParaRPr lang="en-CA" sz="1000" b="0" dirty="0">
                        <a:solidFill>
                          <a:srgbClr val="254776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17" marR="266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CA" sz="1000" b="0" dirty="0">
                        <a:solidFill>
                          <a:srgbClr val="254776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223415"/>
                  </a:ext>
                </a:extLst>
              </a:tr>
              <a:tr h="3229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400" b="0" i="0" u="none" strike="noStrike" cap="none" spc="0" baseline="0" dirty="0">
                        <a:solidFill>
                          <a:srgbClr val="254776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5B2">
                        <a:alpha val="50196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000" b="0" dirty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100" b="0" dirty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Evaluation</a:t>
                      </a:r>
                      <a:endParaRPr lang="en-CA" sz="1000" b="0" dirty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6617" marR="266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000" b="0" dirty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886923"/>
                  </a:ext>
                </a:extLst>
              </a:tr>
              <a:tr h="3229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400" b="0" i="0" u="none" strike="noStrike" cap="none" spc="0" baseline="0" dirty="0">
                        <a:solidFill>
                          <a:srgbClr val="254776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5B2">
                        <a:alpha val="50196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CA" sz="1000" b="0" dirty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120"/>
                        </a:lnSpc>
                      </a:pPr>
                      <a:r>
                        <a:rPr lang="en-CA" sz="1100" b="0" dirty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Behavioural/</a:t>
                      </a:r>
                    </a:p>
                    <a:p>
                      <a:pPr algn="l">
                        <a:lnSpc>
                          <a:spcPts val="1120"/>
                        </a:lnSpc>
                      </a:pPr>
                      <a:r>
                        <a:rPr lang="en-CA" sz="1100" b="0" dirty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implementation research</a:t>
                      </a:r>
                      <a:endParaRPr lang="en-CA" sz="1000" b="0" dirty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6617" marR="266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CA" sz="1000" b="0" dirty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6617" marR="26617" marT="0" marB="0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998895"/>
                  </a:ext>
                </a:extLst>
              </a:tr>
              <a:tr h="3229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400" b="0" i="0" u="none" strike="noStrike" cap="none" spc="0" baseline="0" dirty="0">
                        <a:solidFill>
                          <a:srgbClr val="254776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5B2">
                        <a:alpha val="50196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000" b="0" dirty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100" b="0" dirty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Qualitative insights</a:t>
                      </a:r>
                      <a:endParaRPr lang="en-CA" sz="1000" b="0" dirty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6617" marR="266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000" b="0" dirty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6617" marR="26617" marT="0" marB="0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804998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91AA0EF9-BFBB-3C49-DB30-BD0AF7474E04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30974" y="2905338"/>
            <a:ext cx="731352" cy="7313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A2B1D0F-2281-3718-0DC8-FD510B0A4DCD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40543" y="3441354"/>
            <a:ext cx="299148" cy="29914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91DD438-2F27-AA22-A265-91AB00159E1F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40543" y="2461839"/>
            <a:ext cx="299148" cy="29914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9660B71-3968-2A7D-B7DC-7B35F6FA00BE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40543" y="3110317"/>
            <a:ext cx="299148" cy="29914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2BB0A008-0D7E-3858-7B95-A893EFB1DA30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40543" y="2782925"/>
            <a:ext cx="299148" cy="299148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CCD400B9-41C0-941A-5631-72571932311E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40543" y="3763650"/>
            <a:ext cx="299148" cy="299148"/>
          </a:xfrm>
          <a:prstGeom prst="rect">
            <a:avLst/>
          </a:prstGeom>
        </p:spPr>
      </p:pic>
      <p:graphicFrame>
        <p:nvGraphicFramePr>
          <p:cNvPr id="20" name="Table 6">
            <a:extLst>
              <a:ext uri="{FF2B5EF4-FFF2-40B4-BE49-F238E27FC236}">
                <a16:creationId xmlns:a16="http://schemas.microsoft.com/office/drawing/2014/main" id="{F413D773-C4DA-7896-4A91-15E12D9273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778048"/>
              </p:ext>
            </p:extLst>
          </p:nvPr>
        </p:nvGraphicFramePr>
        <p:xfrm>
          <a:off x="5417873" y="2473870"/>
          <a:ext cx="5959948" cy="15967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89987">
                  <a:extLst>
                    <a:ext uri="{9D8B030D-6E8A-4147-A177-3AD203B41FA5}">
                      <a16:colId xmlns:a16="http://schemas.microsoft.com/office/drawing/2014/main" val="2992671412"/>
                    </a:ext>
                  </a:extLst>
                </a:gridCol>
                <a:gridCol w="1489987">
                  <a:extLst>
                    <a:ext uri="{9D8B030D-6E8A-4147-A177-3AD203B41FA5}">
                      <a16:colId xmlns:a16="http://schemas.microsoft.com/office/drawing/2014/main" val="597148921"/>
                    </a:ext>
                  </a:extLst>
                </a:gridCol>
                <a:gridCol w="1489987">
                  <a:extLst>
                    <a:ext uri="{9D8B030D-6E8A-4147-A177-3AD203B41FA5}">
                      <a16:colId xmlns:a16="http://schemas.microsoft.com/office/drawing/2014/main" val="1162182459"/>
                    </a:ext>
                  </a:extLst>
                </a:gridCol>
                <a:gridCol w="1489987">
                  <a:extLst>
                    <a:ext uri="{9D8B030D-6E8A-4147-A177-3AD203B41FA5}">
                      <a16:colId xmlns:a16="http://schemas.microsoft.com/office/drawing/2014/main" val="3570964566"/>
                    </a:ext>
                  </a:extLst>
                </a:gridCol>
              </a:tblGrid>
              <a:tr h="319340"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9413739"/>
                  </a:ext>
                </a:extLst>
              </a:tr>
              <a:tr h="319340"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7635577"/>
                  </a:ext>
                </a:extLst>
              </a:tr>
              <a:tr h="319340"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6252501"/>
                  </a:ext>
                </a:extLst>
              </a:tr>
              <a:tr h="319340"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2388347"/>
                  </a:ext>
                </a:extLst>
              </a:tr>
              <a:tr h="319340"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6386504"/>
                  </a:ext>
                </a:extLst>
              </a:tr>
            </a:tbl>
          </a:graphicData>
        </a:graphic>
      </p:graphicFrame>
      <p:sp>
        <p:nvSpPr>
          <p:cNvPr id="22" name="Oval 21">
            <a:extLst>
              <a:ext uri="{FF2B5EF4-FFF2-40B4-BE49-F238E27FC236}">
                <a16:creationId xmlns:a16="http://schemas.microsoft.com/office/drawing/2014/main" id="{1685E38C-976A-92D3-FAB8-040D0177F254}"/>
              </a:ext>
            </a:extLst>
          </p:cNvPr>
          <p:cNvSpPr/>
          <p:nvPr/>
        </p:nvSpPr>
        <p:spPr>
          <a:xfrm>
            <a:off x="2528352" y="2902408"/>
            <a:ext cx="721895" cy="724766"/>
          </a:xfrm>
          <a:prstGeom prst="ellipse">
            <a:avLst/>
          </a:prstGeom>
          <a:noFill/>
          <a:ln w="66675">
            <a:solidFill>
              <a:srgbClr val="99C2E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34043D0A-9223-28BD-5F1F-0851901812F0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21906" y="2461839"/>
            <a:ext cx="284688" cy="301434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18473941-1DC7-E4F0-03B6-352D05F8ADEA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21906" y="2781782"/>
            <a:ext cx="284688" cy="301434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E5CC7F6A-E589-93E2-A37E-C9C0CFE9DD24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21906" y="3752473"/>
            <a:ext cx="284688" cy="301434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3F1000A9-32D4-06EA-609F-E44C03906F16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19805" y="3108031"/>
            <a:ext cx="284687" cy="301434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476BB387-AB04-4180-7FF9-6CAF84B54455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19805" y="2781782"/>
            <a:ext cx="284687" cy="301434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895560B9-6414-1050-1CDF-C4A2E9DBC8AB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19805" y="3752473"/>
            <a:ext cx="284687" cy="301434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FDD0FC2C-D934-A0B5-C591-2DE7183FD745}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97801" y="3752473"/>
            <a:ext cx="284687" cy="301433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F00581E7-A4B6-1C9E-7DA0-E73B469E7826}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97801" y="3427996"/>
            <a:ext cx="284687" cy="301433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FD78AA15-DAC5-FA0C-DE13-D9D1B59D33DA}"/>
              </a:ext>
            </a:extLst>
          </p:cNvPr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489622" y="3108031"/>
            <a:ext cx="284686" cy="301433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E3E4B31F-8B96-431C-AA9D-76D960B98454}"/>
              </a:ext>
            </a:extLst>
          </p:cNvPr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489622" y="2461839"/>
            <a:ext cx="284686" cy="301433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E2CE71F3-7B48-F7DE-FA36-D975C08C443A}"/>
              </a:ext>
            </a:extLst>
          </p:cNvPr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495699" y="3752473"/>
            <a:ext cx="284686" cy="30143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C3F0566-9F65-2F92-9658-9EA82C6CCD54}"/>
              </a:ext>
            </a:extLst>
          </p:cNvPr>
          <p:cNvSpPr txBox="1"/>
          <p:nvPr/>
        </p:nvSpPr>
        <p:spPr>
          <a:xfrm>
            <a:off x="8254635" y="6325161"/>
            <a:ext cx="3937365" cy="45704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© 2023 McMaster University. All rights reserved. This work is licensed under a Creative Commons Attribution-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NonCommercial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-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ShareAlike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4.0 International License. </a:t>
            </a:r>
          </a:p>
          <a:p>
            <a:endParaRPr lang="en-US" sz="790" i="1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307630"/>
      </p:ext>
    </p:extLst>
  </p:cSld>
  <p:clrMapOvr>
    <a:masterClrMapping/>
  </p:clrMapOvr>
</p:sld>
</file>

<file path=ppt/theme/theme1.xml><?xml version="1.0" encoding="utf-8"?>
<a:theme xmlns:a="http://schemas.openxmlformats.org/drawingml/2006/main" name="McMaster Brighter World Theme">
  <a:themeElements>
    <a:clrScheme name="Custom 6">
      <a:dk1>
        <a:srgbClr val="4C555C"/>
      </a:dk1>
      <a:lt1>
        <a:srgbClr val="FFFFFF"/>
      </a:lt1>
      <a:dk2>
        <a:srgbClr val="FFFFFF"/>
      </a:dk2>
      <a:lt2>
        <a:srgbClr val="FFFFFF"/>
      </a:lt2>
      <a:accent1>
        <a:srgbClr val="E8F6FA"/>
      </a:accent1>
      <a:accent2>
        <a:srgbClr val="40B5D3"/>
      </a:accent2>
      <a:accent3>
        <a:srgbClr val="40B5D3"/>
      </a:accent3>
      <a:accent4>
        <a:srgbClr val="D2D654"/>
      </a:accent4>
      <a:accent5>
        <a:srgbClr val="6FD3E3"/>
      </a:accent5>
      <a:accent6>
        <a:srgbClr val="A71930"/>
      </a:accent6>
      <a:hlink>
        <a:srgbClr val="E8F6FA"/>
      </a:hlink>
      <a:folHlink>
        <a:srgbClr val="E8F6F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32409</TotalTime>
  <Words>227</Words>
  <Application>Microsoft Macintosh PowerPoint</Application>
  <PresentationFormat>Widescreen</PresentationFormat>
  <Paragraphs>37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Courier New</vt:lpstr>
      <vt:lpstr>Helvetica</vt:lpstr>
      <vt:lpstr>Roboto</vt:lpstr>
      <vt:lpstr>McMaster Brighter World Theme</vt:lpstr>
      <vt:lpstr>0.1 Respond to decision-makers’ questions with the right         mix of forms of evidence                                      Match the forms of domestic evidence to the right step in the decision-making process </vt:lpstr>
      <vt:lpstr>0.1 (continued) Respond to decision-makers’ questions with        the right mix of forms of evidence                                     Match the forms of domestic evidence to the right step in the decision-making process </vt:lpstr>
    </vt:vector>
  </TitlesOfParts>
  <Company>Ariad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Iwona Sowinski</dc:creator>
  <cp:lastModifiedBy>Lott, Steven</cp:lastModifiedBy>
  <cp:revision>311</cp:revision>
  <cp:lastPrinted>2017-06-06T20:04:49Z</cp:lastPrinted>
  <dcterms:created xsi:type="dcterms:W3CDTF">2017-04-21T15:41:45Z</dcterms:created>
  <dcterms:modified xsi:type="dcterms:W3CDTF">2023-02-10T13:25:28Z</dcterms:modified>
</cp:coreProperties>
</file>