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1245" r:id="rId7"/>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156"/>
    <a:srgbClr val="FF8AD8"/>
    <a:srgbClr val="254776"/>
    <a:srgbClr val="3F4349"/>
    <a:srgbClr val="FEC057"/>
    <a:srgbClr val="0000FF"/>
    <a:srgbClr val="4F81BD"/>
    <a:srgbClr val="71ADBF"/>
    <a:srgbClr val="6F8DC0"/>
    <a:srgbClr val="7088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137" autoAdjust="0"/>
  </p:normalViewPr>
  <p:slideViewPr>
    <p:cSldViewPr snapToGrid="0" snapToObject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8/29/24</a:t>
            </a:fld>
            <a:endParaRPr lang="en-US" dirty="0"/>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dirty="0"/>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8/29/24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mcmasterforum.org</a:t>
            </a: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emf"/><Relationship Id="rId1" Type="http://schemas.openxmlformats.org/officeDocument/2006/relationships/slideLayout" Target="../slideLayouts/slideLayout20.xml"/><Relationship Id="rId6" Type="http://schemas.openxmlformats.org/officeDocument/2006/relationships/image" Target="../media/image36.emf"/><Relationship Id="rId5" Type="http://schemas.openxmlformats.org/officeDocument/2006/relationships/image" Target="../media/image35.png"/><Relationship Id="rId4" Type="http://schemas.openxmlformats.org/officeDocument/2006/relationships/image" Target="../media/image3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0AE8-DAAC-CBEF-26BE-1120122DD8AF}"/>
              </a:ext>
            </a:extLst>
          </p:cNvPr>
          <p:cNvSpPr>
            <a:spLocks noGrp="1"/>
          </p:cNvSpPr>
          <p:nvPr>
            <p:ph type="title"/>
          </p:nvPr>
        </p:nvSpPr>
        <p:spPr/>
        <p:txBody>
          <a:bodyPr/>
          <a:lstStyle/>
          <a:p>
            <a:r>
              <a:rPr lang="ja-JP" altLang="en-US" dirty="0"/>
              <a:t>結論</a:t>
            </a:r>
            <a:endParaRPr lang="en-US" dirty="0">
              <a:solidFill>
                <a:srgbClr val="FF0000"/>
              </a:solidFill>
            </a:endParaRPr>
          </a:p>
        </p:txBody>
      </p:sp>
      <p:sp>
        <p:nvSpPr>
          <p:cNvPr id="3" name="Slide Number Placeholder 2">
            <a:extLst>
              <a:ext uri="{FF2B5EF4-FFF2-40B4-BE49-F238E27FC236}">
                <a16:creationId xmlns:a16="http://schemas.microsoft.com/office/drawing/2014/main" id="{F6723AF8-84DE-F24D-FC1A-A7558CE28FD6}"/>
              </a:ext>
            </a:extLst>
          </p:cNvPr>
          <p:cNvSpPr>
            <a:spLocks noGrp="1"/>
          </p:cNvSpPr>
          <p:nvPr>
            <p:ph type="sldNum" sz="quarter" idx="4"/>
          </p:nvPr>
        </p:nvSpPr>
        <p:spPr/>
        <p:txBody>
          <a:bodyPr/>
          <a:lstStyle/>
          <a:p>
            <a:fld id="{E2CB33EA-91D6-F140-A440-0A130B2A34DE}" type="slidenum">
              <a:rPr lang="en-US" smtClean="0"/>
              <a:pPr/>
              <a:t>1</a:t>
            </a:fld>
            <a:endParaRPr lang="en-US" dirty="0"/>
          </a:p>
        </p:txBody>
      </p:sp>
      <p:sp>
        <p:nvSpPr>
          <p:cNvPr id="4" name="TextBox 3">
            <a:extLst>
              <a:ext uri="{FF2B5EF4-FFF2-40B4-BE49-F238E27FC236}">
                <a16:creationId xmlns:a16="http://schemas.microsoft.com/office/drawing/2014/main" id="{C358955F-4DDD-A77C-1834-F4E150F558DC}"/>
              </a:ext>
            </a:extLst>
          </p:cNvPr>
          <p:cNvSpPr txBox="1"/>
          <p:nvPr/>
        </p:nvSpPr>
        <p:spPr>
          <a:xfrm>
            <a:off x="343361" y="1174808"/>
            <a:ext cx="11505278" cy="4524315"/>
          </a:xfrm>
          <a:prstGeom prst="rect">
            <a:avLst/>
          </a:prstGeom>
          <a:noFill/>
        </p:spPr>
        <p:txBody>
          <a:bodyPr wrap="square" rtlCol="0">
            <a:spAutoFit/>
          </a:bodyPr>
          <a:lstStyle/>
          <a:p>
            <a:br>
              <a:rPr lang="en-CA" sz="1800" dirty="0">
                <a:effectLst/>
                <a:latin typeface="+mn-ea"/>
              </a:rPr>
            </a:br>
            <a:r>
              <a:rPr lang="ja-JP" altLang="en-US" sz="1800" dirty="0">
                <a:effectLst/>
                <a:latin typeface="+mn-ea"/>
              </a:rPr>
              <a:t>事務局および実装評議会は、我々が提示する実装の優先事項</a:t>
            </a:r>
            <a:r>
              <a:rPr lang="en-US" altLang="ja-JP" sz="1800" dirty="0">
                <a:effectLst/>
                <a:latin typeface="+mn-ea"/>
              </a:rPr>
              <a:t>3</a:t>
            </a:r>
            <a:r>
              <a:rPr lang="ja-JP" altLang="en-US" sz="1800" dirty="0">
                <a:effectLst/>
                <a:latin typeface="+mn-ea"/>
              </a:rPr>
              <a:t>項目への貢献に関心のあるグループとの連携を引き続き熱望している。</a:t>
            </a:r>
            <a:endParaRPr lang="en-CA" sz="1800" dirty="0">
              <a:latin typeface="Arial" panose="020B0604020202020204" pitchFamily="34" charset="0"/>
              <a:ea typeface="Times New Roman" panose="02020603050405020304" pitchFamily="18" charset="0"/>
              <a:cs typeface="Arial" panose="020B0604020202020204" pitchFamily="34" charset="0"/>
            </a:endParaRPr>
          </a:p>
          <a:p>
            <a:r>
              <a:rPr lang="en-CA" sz="1800" dirty="0">
                <a:effectLst/>
                <a:latin typeface="Arial" panose="020B0604020202020204" pitchFamily="34" charset="0"/>
                <a:ea typeface="Times New Roman" panose="02020603050405020304" pitchFamily="18" charset="0"/>
                <a:cs typeface="Arial" panose="020B0604020202020204" pitchFamily="34" charset="0"/>
              </a:rPr>
              <a:t>								</a:t>
            </a:r>
          </a:p>
          <a:p>
            <a:r>
              <a:rPr lang="en-CA" sz="1800" dirty="0">
                <a:latin typeface="Arial" panose="020B0604020202020204" pitchFamily="34" charset="0"/>
                <a:ea typeface="Times New Roman" panose="02020603050405020304" pitchFamily="18" charset="0"/>
                <a:cs typeface="Arial" panose="020B0604020202020204" pitchFamily="34" charset="0"/>
              </a:rPr>
              <a:t>							</a:t>
            </a:r>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r>
              <a:rPr lang="en-CA" sz="1800" dirty="0">
                <a:effectLst/>
                <a:latin typeface="Arial" panose="020B0604020202020204" pitchFamily="34" charset="0"/>
                <a:ea typeface="Times New Roman" panose="02020603050405020304" pitchFamily="18" charset="0"/>
                <a:cs typeface="Arial" panose="020B0604020202020204" pitchFamily="34" charset="0"/>
              </a:rPr>
              <a:t> </a:t>
            </a:r>
          </a:p>
          <a:p>
            <a:r>
              <a:rPr lang="ja-JP" altLang="en-US" sz="1800" dirty="0">
                <a:latin typeface="+mn-ea"/>
              </a:rPr>
              <a:t>また、私たちの活動を補完することに関心のあるグループからの関心表明も歓迎する。</a:t>
            </a:r>
            <a:endParaRPr lang="en-US" sz="1800" dirty="0">
              <a:latin typeface="+mn-ea"/>
            </a:endParaRPr>
          </a:p>
        </p:txBody>
      </p:sp>
      <p:pic>
        <p:nvPicPr>
          <p:cNvPr id="30" name="Picture 29">
            <a:extLst>
              <a:ext uri="{FF2B5EF4-FFF2-40B4-BE49-F238E27FC236}">
                <a16:creationId xmlns:a16="http://schemas.microsoft.com/office/drawing/2014/main" id="{3354E58C-0B96-948F-BB3E-591E57997608}"/>
              </a:ext>
            </a:extLst>
          </p:cNvPr>
          <p:cNvPicPr>
            <a:picLocks noChangeAspect="1"/>
          </p:cNvPicPr>
          <p:nvPr/>
        </p:nvPicPr>
        <p:blipFill>
          <a:blip r:embed="rId2">
            <a:alphaModFix amt="70000"/>
          </a:blip>
          <a:stretch>
            <a:fillRect/>
          </a:stretch>
        </p:blipFill>
        <p:spPr>
          <a:xfrm>
            <a:off x="343361" y="2169032"/>
            <a:ext cx="4698869" cy="860950"/>
          </a:xfrm>
          <a:prstGeom prst="rect">
            <a:avLst/>
          </a:prstGeom>
        </p:spPr>
      </p:pic>
      <p:grpSp>
        <p:nvGrpSpPr>
          <p:cNvPr id="31" name="Group 30">
            <a:extLst>
              <a:ext uri="{FF2B5EF4-FFF2-40B4-BE49-F238E27FC236}">
                <a16:creationId xmlns:a16="http://schemas.microsoft.com/office/drawing/2014/main" id="{F345D7AE-D1D4-2DC0-5F9D-67F2A721A9A9}"/>
              </a:ext>
            </a:extLst>
          </p:cNvPr>
          <p:cNvGrpSpPr/>
          <p:nvPr/>
        </p:nvGrpSpPr>
        <p:grpSpPr>
          <a:xfrm>
            <a:off x="387367" y="2172845"/>
            <a:ext cx="810042" cy="828000"/>
            <a:chOff x="6046400" y="1267766"/>
            <a:chExt cx="867191" cy="867191"/>
          </a:xfrm>
        </p:grpSpPr>
        <p:sp>
          <p:nvSpPr>
            <p:cNvPr id="32" name="Oval 31">
              <a:extLst>
                <a:ext uri="{FF2B5EF4-FFF2-40B4-BE49-F238E27FC236}">
                  <a16:creationId xmlns:a16="http://schemas.microsoft.com/office/drawing/2014/main" id="{C285A406-95FD-4F58-48D2-4F110849B879}"/>
                </a:ext>
              </a:extLst>
            </p:cNvPr>
            <p:cNvSpPr/>
            <p:nvPr/>
          </p:nvSpPr>
          <p:spPr>
            <a:xfrm>
              <a:off x="6070865" y="1304422"/>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33" name="Picture 32" descr="Icon&#10;&#10;Description automatically generated">
              <a:extLst>
                <a:ext uri="{FF2B5EF4-FFF2-40B4-BE49-F238E27FC236}">
                  <a16:creationId xmlns:a16="http://schemas.microsoft.com/office/drawing/2014/main" id="{BE183002-1E8A-0755-6719-7AD0AF4655B9}"/>
                </a:ext>
              </a:extLst>
            </p:cNvPr>
            <p:cNvPicPr>
              <a:picLocks noChangeAspect="1"/>
            </p:cNvPicPr>
            <p:nvPr/>
          </p:nvPicPr>
          <p:blipFill>
            <a:blip r:embed="rId3" cstate="email">
              <a:alphaModFix amt="70000"/>
              <a:extLst>
                <a:ext uri="{28A0092B-C50C-407E-A947-70E740481C1C}">
                  <a14:useLocalDpi xmlns:a14="http://schemas.microsoft.com/office/drawing/2010/main"/>
                </a:ext>
              </a:extLst>
            </a:blip>
            <a:stretch>
              <a:fillRect/>
            </a:stretch>
          </p:blipFill>
          <p:spPr>
            <a:xfrm>
              <a:off x="6046400" y="1267766"/>
              <a:ext cx="867191" cy="867191"/>
            </a:xfrm>
            <a:prstGeom prst="rect">
              <a:avLst/>
            </a:prstGeom>
          </p:spPr>
        </p:pic>
      </p:grpSp>
      <p:pic>
        <p:nvPicPr>
          <p:cNvPr id="34" name="Picture 33">
            <a:extLst>
              <a:ext uri="{FF2B5EF4-FFF2-40B4-BE49-F238E27FC236}">
                <a16:creationId xmlns:a16="http://schemas.microsoft.com/office/drawing/2014/main" id="{858C7522-5D1C-528C-B8EA-51270379F294}"/>
              </a:ext>
            </a:extLst>
          </p:cNvPr>
          <p:cNvPicPr>
            <a:picLocks noChangeAspect="1"/>
          </p:cNvPicPr>
          <p:nvPr/>
        </p:nvPicPr>
        <p:blipFill>
          <a:blip r:embed="rId4">
            <a:alphaModFix amt="70000"/>
          </a:blip>
          <a:stretch>
            <a:fillRect/>
          </a:stretch>
        </p:blipFill>
        <p:spPr>
          <a:xfrm>
            <a:off x="882561" y="3227494"/>
            <a:ext cx="3967522" cy="860950"/>
          </a:xfrm>
          <a:prstGeom prst="rect">
            <a:avLst/>
          </a:prstGeom>
        </p:spPr>
      </p:pic>
      <p:grpSp>
        <p:nvGrpSpPr>
          <p:cNvPr id="35" name="Group 34">
            <a:extLst>
              <a:ext uri="{FF2B5EF4-FFF2-40B4-BE49-F238E27FC236}">
                <a16:creationId xmlns:a16="http://schemas.microsoft.com/office/drawing/2014/main" id="{0081A2AA-A402-F004-A58F-2B262487474E}"/>
              </a:ext>
            </a:extLst>
          </p:cNvPr>
          <p:cNvGrpSpPr/>
          <p:nvPr/>
        </p:nvGrpSpPr>
        <p:grpSpPr>
          <a:xfrm>
            <a:off x="444530" y="3257513"/>
            <a:ext cx="808287" cy="826206"/>
            <a:chOff x="6914218" y="2244051"/>
            <a:chExt cx="865312" cy="865312"/>
          </a:xfrm>
        </p:grpSpPr>
        <p:sp>
          <p:nvSpPr>
            <p:cNvPr id="36" name="Oval 35">
              <a:extLst>
                <a:ext uri="{FF2B5EF4-FFF2-40B4-BE49-F238E27FC236}">
                  <a16:creationId xmlns:a16="http://schemas.microsoft.com/office/drawing/2014/main" id="{257713B4-8BA2-A90C-028A-4CC6EC00677D}"/>
                </a:ext>
              </a:extLst>
            </p:cNvPr>
            <p:cNvSpPr/>
            <p:nvPr/>
          </p:nvSpPr>
          <p:spPr>
            <a:xfrm>
              <a:off x="6948455" y="2282949"/>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37" name="Picture 36" descr="A picture containing icon&#10;&#10;Description automatically generated">
              <a:extLst>
                <a:ext uri="{FF2B5EF4-FFF2-40B4-BE49-F238E27FC236}">
                  <a16:creationId xmlns:a16="http://schemas.microsoft.com/office/drawing/2014/main" id="{2D1D9890-9952-F810-CD2D-38F8CE9CAE4D}"/>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a:off x="6914218" y="2244051"/>
              <a:ext cx="865312" cy="865312"/>
            </a:xfrm>
            <a:prstGeom prst="rect">
              <a:avLst/>
            </a:prstGeom>
          </p:spPr>
        </p:pic>
      </p:grpSp>
      <p:pic>
        <p:nvPicPr>
          <p:cNvPr id="38" name="Picture 37">
            <a:extLst>
              <a:ext uri="{FF2B5EF4-FFF2-40B4-BE49-F238E27FC236}">
                <a16:creationId xmlns:a16="http://schemas.microsoft.com/office/drawing/2014/main" id="{20F6C8B6-534F-D543-C914-263DBDBF5D9D}"/>
              </a:ext>
            </a:extLst>
          </p:cNvPr>
          <p:cNvPicPr>
            <a:picLocks noChangeAspect="1"/>
          </p:cNvPicPr>
          <p:nvPr/>
        </p:nvPicPr>
        <p:blipFill>
          <a:blip r:embed="rId6">
            <a:alphaModFix amt="70000"/>
          </a:blip>
          <a:stretch>
            <a:fillRect/>
          </a:stretch>
        </p:blipFill>
        <p:spPr>
          <a:xfrm>
            <a:off x="882560" y="4339014"/>
            <a:ext cx="3743489" cy="860950"/>
          </a:xfrm>
          <a:prstGeom prst="rect">
            <a:avLst/>
          </a:prstGeom>
        </p:spPr>
      </p:pic>
      <p:grpSp>
        <p:nvGrpSpPr>
          <p:cNvPr id="39" name="Group 38">
            <a:extLst>
              <a:ext uri="{FF2B5EF4-FFF2-40B4-BE49-F238E27FC236}">
                <a16:creationId xmlns:a16="http://schemas.microsoft.com/office/drawing/2014/main" id="{BA2835E5-8C33-4A3D-276D-EBE4B1C3F4A3}"/>
              </a:ext>
            </a:extLst>
          </p:cNvPr>
          <p:cNvGrpSpPr/>
          <p:nvPr/>
        </p:nvGrpSpPr>
        <p:grpSpPr>
          <a:xfrm>
            <a:off x="448191" y="4311250"/>
            <a:ext cx="808287" cy="826206"/>
            <a:chOff x="5827319" y="2975790"/>
            <a:chExt cx="865312" cy="865312"/>
          </a:xfrm>
        </p:grpSpPr>
        <p:sp>
          <p:nvSpPr>
            <p:cNvPr id="40" name="Oval 39">
              <a:extLst>
                <a:ext uri="{FF2B5EF4-FFF2-40B4-BE49-F238E27FC236}">
                  <a16:creationId xmlns:a16="http://schemas.microsoft.com/office/drawing/2014/main" id="{F0FACC25-FF87-5465-5780-F81592B9B139}"/>
                </a:ext>
              </a:extLst>
            </p:cNvPr>
            <p:cNvSpPr/>
            <p:nvPr/>
          </p:nvSpPr>
          <p:spPr>
            <a:xfrm>
              <a:off x="5863975" y="3012446"/>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41" name="Picture 40" descr="Icon&#10;&#10;Description automatically generated">
              <a:extLst>
                <a:ext uri="{FF2B5EF4-FFF2-40B4-BE49-F238E27FC236}">
                  <a16:creationId xmlns:a16="http://schemas.microsoft.com/office/drawing/2014/main" id="{29389A20-5C9A-1B89-87E0-B63F08E2E3F1}"/>
                </a:ext>
              </a:extLst>
            </p:cNvPr>
            <p:cNvPicPr>
              <a:picLocks noChangeAspect="1"/>
            </p:cNvPicPr>
            <p:nvPr/>
          </p:nvPicPr>
          <p:blipFill>
            <a:blip r:embed="rId7" cstate="email">
              <a:alphaModFix amt="70000"/>
              <a:extLst>
                <a:ext uri="{28A0092B-C50C-407E-A947-70E740481C1C}">
                  <a14:useLocalDpi xmlns:a14="http://schemas.microsoft.com/office/drawing/2010/main"/>
                </a:ext>
              </a:extLst>
            </a:blip>
            <a:stretch>
              <a:fillRect/>
            </a:stretch>
          </p:blipFill>
          <p:spPr>
            <a:xfrm>
              <a:off x="5827319" y="2975790"/>
              <a:ext cx="865312" cy="865312"/>
            </a:xfrm>
            <a:prstGeom prst="rect">
              <a:avLst/>
            </a:prstGeom>
          </p:spPr>
        </p:pic>
      </p:grpSp>
      <p:sp>
        <p:nvSpPr>
          <p:cNvPr id="42" name="TextBox 41">
            <a:extLst>
              <a:ext uri="{FF2B5EF4-FFF2-40B4-BE49-F238E27FC236}">
                <a16:creationId xmlns:a16="http://schemas.microsoft.com/office/drawing/2014/main" id="{73F82ABA-CA1D-138D-0F02-9FC1081F78C3}"/>
              </a:ext>
            </a:extLst>
          </p:cNvPr>
          <p:cNvSpPr txBox="1"/>
          <p:nvPr/>
        </p:nvSpPr>
        <p:spPr>
          <a:xfrm>
            <a:off x="1172879" y="2340941"/>
            <a:ext cx="3325882" cy="523220"/>
          </a:xfrm>
          <a:prstGeom prst="rect">
            <a:avLst/>
          </a:prstGeom>
          <a:noFill/>
        </p:spPr>
        <p:txBody>
          <a:bodyPr wrap="square">
            <a:spAutoFit/>
          </a:bodyPr>
          <a:lstStyle/>
          <a:p>
            <a:pPr marL="0" lvl="2">
              <a:defRPr/>
            </a:pPr>
            <a:r>
              <a:rPr lang="ja-JP" altLang="ja-JP" sz="1400" b="1" spc="-10" dirty="0">
                <a:solidFill>
                  <a:srgbClr val="34547F"/>
                </a:solidFill>
                <a:effectLst/>
                <a:latin typeface="Arial" panose="020B0604020202020204" pitchFamily="34" charset="0"/>
                <a:cs typeface="Arial" panose="020B0604020202020204" pitchFamily="34" charset="0"/>
              </a:rPr>
              <a:t>国内のエビデンス支援システムの形式化および強化</a:t>
            </a:r>
            <a:endParaRPr lang="en-US" altLang="ja-JP" sz="1400" b="1"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A8173EBD-10F5-7B4E-05AA-35714596C85E}"/>
              </a:ext>
            </a:extLst>
          </p:cNvPr>
          <p:cNvSpPr txBox="1"/>
          <p:nvPr/>
        </p:nvSpPr>
        <p:spPr>
          <a:xfrm>
            <a:off x="1110453" y="3351750"/>
            <a:ext cx="3255070" cy="523220"/>
          </a:xfrm>
          <a:prstGeom prst="rect">
            <a:avLst/>
          </a:prstGeom>
          <a:noFill/>
        </p:spPr>
        <p:txBody>
          <a:bodyPr wrap="square">
            <a:spAutoFit/>
          </a:bodyPr>
          <a:lstStyle/>
          <a:p>
            <a:pPr marL="88900" lvl="2">
              <a:defRPr/>
            </a:pPr>
            <a:r>
              <a:rPr lang="ja-JP" altLang="ja-JP" sz="1400" b="1" dirty="0">
                <a:solidFill>
                  <a:srgbClr val="34547F"/>
                </a:solidFill>
                <a:effectLst/>
                <a:latin typeface="Arial" panose="020B0604020202020204" pitchFamily="34" charset="0"/>
                <a:cs typeface="Arial" panose="020B0604020202020204" pitchFamily="34" charset="0"/>
              </a:rPr>
              <a:t>グローバルエビデンスアーキテクチャの強化および活用</a:t>
            </a:r>
            <a:endParaRPr lang="en-US" altLang="ja-JP" sz="1400" b="1"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0EAF5697-0025-BAC3-B404-CE47F641DDAB}"/>
              </a:ext>
            </a:extLst>
          </p:cNvPr>
          <p:cNvSpPr txBox="1"/>
          <p:nvPr/>
        </p:nvSpPr>
        <p:spPr>
          <a:xfrm>
            <a:off x="4626047" y="2262817"/>
            <a:ext cx="7395829" cy="830997"/>
          </a:xfrm>
          <a:prstGeom prst="rect">
            <a:avLst/>
          </a:prstGeom>
          <a:noFill/>
        </p:spPr>
        <p:txBody>
          <a:bodyPr wrap="square" rtlCol="0">
            <a:spAutoFit/>
          </a:bodyPr>
          <a:lstStyle/>
          <a:p>
            <a:pPr marL="285750" indent="-285750">
              <a:buFont typeface="Wingdings" pitchFamily="2" charset="2"/>
              <a:buChar char="Ø"/>
            </a:pPr>
            <a:r>
              <a:rPr lang="ja-JP" altLang="en-US" sz="1600" dirty="0">
                <a:effectLst/>
                <a:latin typeface="+mn-ea"/>
                <a:cs typeface="Arial" panose="020B0604020202020204" pitchFamily="34" charset="0"/>
              </a:rPr>
              <a:t>エビデンス支援システムの迅速な評価を実施する、またはこれに参加する自国向けに「肥沃な土地に種を植える」方法を見つける。これには超迅速なエビデンス支援および「総合請負者」モデルの試験的実施が含まれる。</a:t>
            </a:r>
            <a:endParaRPr lang="en-CA" sz="1600" dirty="0">
              <a:effectLst/>
              <a:latin typeface="+mn-ea"/>
              <a:cs typeface="Arial" panose="020B0604020202020204" pitchFamily="34" charset="0"/>
            </a:endParaRPr>
          </a:p>
        </p:txBody>
      </p:sp>
      <p:sp>
        <p:nvSpPr>
          <p:cNvPr id="47" name="TextBox 46">
            <a:extLst>
              <a:ext uri="{FF2B5EF4-FFF2-40B4-BE49-F238E27FC236}">
                <a16:creationId xmlns:a16="http://schemas.microsoft.com/office/drawing/2014/main" id="{CC61E3ED-9315-4766-49AB-6B769AFA2719}"/>
              </a:ext>
            </a:extLst>
          </p:cNvPr>
          <p:cNvSpPr txBox="1"/>
          <p:nvPr/>
        </p:nvSpPr>
        <p:spPr>
          <a:xfrm>
            <a:off x="4626048" y="3226273"/>
            <a:ext cx="7349877" cy="1077218"/>
          </a:xfrm>
          <a:prstGeom prst="rect">
            <a:avLst/>
          </a:prstGeom>
          <a:noFill/>
        </p:spPr>
        <p:txBody>
          <a:bodyPr wrap="square" rtlCol="0">
            <a:spAutoFit/>
          </a:bodyPr>
          <a:lstStyle/>
          <a:p>
            <a:pPr marL="285750" indent="-285750">
              <a:buFont typeface="Wingdings" pitchFamily="2" charset="2"/>
              <a:buChar char="Ø"/>
            </a:pPr>
            <a:r>
              <a:rPr lang="ja-JP" altLang="en-US" sz="1600" dirty="0">
                <a:latin typeface="+mn-ea"/>
                <a:cs typeface="Arial" panose="020B0604020202020204" pitchFamily="34" charset="0"/>
              </a:rPr>
              <a:t>国内および世界で活動している資金提供者や寄付者が解決策の一部となるよう促し、インパクト重視のエビデンス生産者</a:t>
            </a:r>
            <a:r>
              <a:rPr lang="en-US" altLang="ja-JP" sz="1600" dirty="0">
                <a:latin typeface="+mn-ea"/>
                <a:cs typeface="Arial" panose="020B0604020202020204" pitchFamily="34" charset="0"/>
              </a:rPr>
              <a:t>(</a:t>
            </a:r>
            <a:r>
              <a:rPr lang="ja-JP" altLang="en-US" sz="1600" dirty="0">
                <a:latin typeface="+mn-ea"/>
                <a:cs typeface="Arial" panose="020B0604020202020204" pitchFamily="34" charset="0"/>
              </a:rPr>
              <a:t>特に、生きたエビデンス統合などのグローバルな公共財を生産する人々</a:t>
            </a:r>
            <a:r>
              <a:rPr lang="en-US" altLang="ja-JP" sz="1600" dirty="0">
                <a:latin typeface="+mn-ea"/>
                <a:cs typeface="Arial" panose="020B0604020202020204" pitchFamily="34" charset="0"/>
              </a:rPr>
              <a:t>)</a:t>
            </a:r>
            <a:r>
              <a:rPr lang="ja-JP" altLang="en-US" sz="1600" dirty="0">
                <a:latin typeface="+mn-ea"/>
                <a:cs typeface="Arial" panose="020B0604020202020204" pitchFamily="34" charset="0"/>
              </a:rPr>
              <a:t>が、より協調的な方法で作業し、国内のエビデンス支援メカニズムとのつながりを構築するよう後押しする。</a:t>
            </a:r>
            <a:endParaRPr lang="en-CA" sz="1600" dirty="0">
              <a:latin typeface="+mn-ea"/>
              <a:cs typeface="Arial" panose="020B0604020202020204" pitchFamily="34" charset="0"/>
            </a:endParaRPr>
          </a:p>
        </p:txBody>
      </p:sp>
      <p:sp>
        <p:nvSpPr>
          <p:cNvPr id="48" name="TextBox 47">
            <a:extLst>
              <a:ext uri="{FF2B5EF4-FFF2-40B4-BE49-F238E27FC236}">
                <a16:creationId xmlns:a16="http://schemas.microsoft.com/office/drawing/2014/main" id="{ADEBBAC0-0217-BAC4-2AD4-5C4E6598F862}"/>
              </a:ext>
            </a:extLst>
          </p:cNvPr>
          <p:cNvSpPr txBox="1"/>
          <p:nvPr/>
        </p:nvSpPr>
        <p:spPr>
          <a:xfrm>
            <a:off x="4626048" y="4604440"/>
            <a:ext cx="7395828" cy="338554"/>
          </a:xfrm>
          <a:prstGeom prst="rect">
            <a:avLst/>
          </a:prstGeom>
          <a:noFill/>
        </p:spPr>
        <p:txBody>
          <a:bodyPr wrap="square" rtlCol="0">
            <a:spAutoFit/>
          </a:bodyPr>
          <a:lstStyle/>
          <a:p>
            <a:pPr marL="285750" indent="-285750">
              <a:buFont typeface="Wingdings" pitchFamily="2" charset="2"/>
              <a:buChar char="Ø"/>
            </a:pPr>
            <a:r>
              <a:rPr lang="ja-JP" altLang="en-US" sz="1600" dirty="0">
                <a:latin typeface="+mn-ea"/>
                <a:cs typeface="Arial" panose="020B0604020202020204" pitchFamily="34" charset="0"/>
                <a:sym typeface="Wingdings" pitchFamily="2" charset="2"/>
              </a:rPr>
              <a:t>市民奉仕活動型の</a:t>
            </a:r>
            <a:r>
              <a:rPr lang="en-US" altLang="ja-JP" sz="1600" dirty="0">
                <a:latin typeface="+mn-ea"/>
                <a:cs typeface="Arial" panose="020B0604020202020204" pitchFamily="34" charset="0"/>
                <a:sym typeface="Wingdings" pitchFamily="2" charset="2"/>
              </a:rPr>
              <a:t>NGO</a:t>
            </a:r>
            <a:r>
              <a:rPr lang="ja-JP" altLang="en-US" sz="1600" dirty="0">
                <a:latin typeface="+mn-ea"/>
                <a:cs typeface="Arial" panose="020B0604020202020204" pitchFamily="34" charset="0"/>
                <a:sym typeface="Wingdings" pitchFamily="2" charset="2"/>
              </a:rPr>
              <a:t>および市民リーダーが国内で行動を起こす際に支援する。</a:t>
            </a:r>
            <a:endParaRPr lang="en-CA" sz="1600" dirty="0">
              <a:latin typeface="+mn-ea"/>
              <a:cs typeface="Arial" panose="020B0604020202020204" pitchFamily="34" charset="0"/>
              <a:sym typeface="Wingdings" pitchFamily="2" charset="2"/>
            </a:endParaRPr>
          </a:p>
        </p:txBody>
      </p:sp>
      <p:sp>
        <p:nvSpPr>
          <p:cNvPr id="15" name="TextBox 22">
            <a:extLst>
              <a:ext uri="{FF2B5EF4-FFF2-40B4-BE49-F238E27FC236}">
                <a16:creationId xmlns:a16="http://schemas.microsoft.com/office/drawing/2014/main" id="{77049DD4-3952-A262-2CDD-482A49AF7F76}"/>
              </a:ext>
            </a:extLst>
          </p:cNvPr>
          <p:cNvSpPr txBox="1"/>
          <p:nvPr/>
        </p:nvSpPr>
        <p:spPr>
          <a:xfrm>
            <a:off x="1197409" y="4506700"/>
            <a:ext cx="3420527" cy="523220"/>
          </a:xfrm>
          <a:prstGeom prst="rect">
            <a:avLst/>
          </a:prstGeom>
          <a:noFill/>
        </p:spPr>
        <p:txBody>
          <a:bodyPr wrap="square">
            <a:spAutoFit/>
          </a:bodyPr>
          <a:lstStyle/>
          <a:p>
            <a:pPr marL="0" lvl="2">
              <a:tabLst>
                <a:tab pos="0" algn="l"/>
              </a:tabLst>
              <a:defRPr/>
            </a:pPr>
            <a:r>
              <a:rPr lang="ja-JP" altLang="ja-JP" sz="1400" b="1" dirty="0">
                <a:solidFill>
                  <a:srgbClr val="34547F"/>
                </a:solidFill>
                <a:effectLst/>
                <a:latin typeface="Arial" panose="020B0604020202020204" pitchFamily="34" charset="0"/>
                <a:cs typeface="Arial" panose="020B0604020202020204" pitchFamily="34" charset="0"/>
              </a:rPr>
              <a:t>日常生活の中心にエビデンスを位置付けること</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6456969"/>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9483B2-BEB8-41F2-8FEC-E8F0D26003C6}">
  <ds:schemaRefs>
    <ds:schemaRef ds:uri="http://purl.org/dc/dcmitype/"/>
    <ds:schemaRef ds:uri="599eec1d-e27c-4128-92a4-19001b8afe14"/>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0408fcbc-2e10-4461-bee0-724c01b46ae9"/>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CD8A147-8779-4815-8454-51E57F42BE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998BD1-7B99-4C0F-A478-9BA7D4D9D8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30748</TotalTime>
  <Words>459</Words>
  <Application>Microsoft Macintosh PowerPoint</Application>
  <PresentationFormat>Widescreen</PresentationFormat>
  <Paragraphs>22</Paragraphs>
  <Slides>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vt:i4>
      </vt:variant>
    </vt:vector>
  </HeadingPairs>
  <TitlesOfParts>
    <vt:vector size="8" baseType="lpstr">
      <vt:lpstr>Arial</vt:lpstr>
      <vt:lpstr>Calibri</vt:lpstr>
      <vt:lpstr>Courier New</vt:lpstr>
      <vt:lpstr>Wingdings</vt:lpstr>
      <vt:lpstr>RISE</vt:lpstr>
      <vt:lpstr>ESN-CA</vt:lpstr>
      <vt:lpstr>GCESC</vt:lpstr>
      <vt:lpstr>結論</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283</cp:revision>
  <cp:lastPrinted>2023-05-24T15:22:34Z</cp:lastPrinted>
  <dcterms:created xsi:type="dcterms:W3CDTF">2017-04-21T15:41:45Z</dcterms:created>
  <dcterms:modified xsi:type="dcterms:W3CDTF">2024-08-29T14:25:00Z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