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2068" r:id="rId7"/>
    <p:sldId id="2069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3" y="113435"/>
            <a:ext cx="12151357" cy="1006368"/>
          </a:xfrm>
        </p:spPr>
        <p:txBody>
          <a:bodyPr>
            <a:normAutofit/>
          </a:bodyPr>
          <a:lstStyle/>
          <a:p>
            <a:r>
              <a:rPr lang="en-US" altLang="ja-JP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</a:t>
            </a:r>
            <a:r>
              <a:rPr lang="ja-JP" alt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年改訂版において、各実装優先事項で推進力が醸成されていることを示したが、これは、特に第</a:t>
            </a:r>
            <a:r>
              <a:rPr lang="en-US" altLang="ja-JP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ja-JP" alt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の優先事項において証明された。</a:t>
            </a:r>
            <a:endParaRPr lang="en-CA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486925" y="2099524"/>
            <a:ext cx="7199957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4244351" y="2151523"/>
            <a:ext cx="880046" cy="824558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586532" y="3178370"/>
            <a:ext cx="7300896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4279610" y="31987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4717802" y="4225882"/>
            <a:ext cx="7297144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4313659" y="4245487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6" y="1751417"/>
            <a:ext cx="1669591" cy="21674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354" y="1763116"/>
            <a:ext cx="1664186" cy="21557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3777412" y="2398710"/>
            <a:ext cx="8237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国内（および地域）のエビデンス支援システムの形式化および強化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3777412" y="3426519"/>
            <a:ext cx="7930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グローバルエビデンスアーキテクチャの強化および活用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3777412" y="4487080"/>
            <a:ext cx="6740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日常生活の中心にエビデンスを位置付け</a:t>
            </a: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51867" y="1251918"/>
            <a:ext cx="1669591" cy="49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ja-JP" altLang="en-US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レポート</a:t>
            </a:r>
            <a:endParaRPr lang="en-CA" sz="14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297717" y="1245545"/>
            <a:ext cx="1595656" cy="524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2023</a:t>
            </a:r>
            <a:r>
              <a:rPr lang="ja-JP" altLang="en-US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年改訂版</a:t>
            </a:r>
            <a:endParaRPr lang="en-CA" sz="14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2355518" y="4102834"/>
            <a:ext cx="1504416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2025</a:t>
            </a:r>
            <a:r>
              <a:rPr lang="ja-JP" altLang="en-US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年改訂版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2201934" y="3893773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D41D929-7DFF-AB96-5BC7-A6E22A821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55658" y="4476154"/>
            <a:ext cx="1665800" cy="2155741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27" name="Title 14">
            <a:extLst>
              <a:ext uri="{FF2B5EF4-FFF2-40B4-BE49-F238E27FC236}">
                <a16:creationId xmlns:a16="http://schemas.microsoft.com/office/drawing/2014/main" id="{B24A8FDE-C6E4-ECE2-D65B-5D0B7AB4C86E}"/>
              </a:ext>
            </a:extLst>
          </p:cNvPr>
          <p:cNvSpPr txBox="1">
            <a:spLocks/>
          </p:cNvSpPr>
          <p:nvPr/>
        </p:nvSpPr>
        <p:spPr>
          <a:xfrm>
            <a:off x="319333" y="4103075"/>
            <a:ext cx="1665800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2024</a:t>
            </a:r>
            <a:r>
              <a:rPr lang="ja-JP" altLang="en-US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年改訂版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66090-F280-B6C4-9350-C562A6C5D3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260" y="4454328"/>
            <a:ext cx="1682786" cy="21775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114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実装評議会は、世界各地の</a:t>
            </a:r>
            <a:r>
              <a:rPr lang="en-US" altLang="ja-JP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ja-JP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カ国およびグローバル・地域組織からなる</a:t>
            </a:r>
            <a:r>
              <a:rPr lang="en-US" altLang="ja-JP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</a:t>
            </a:r>
            <a:r>
              <a:rPr lang="ja-JP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の強力な組織パートナーによって、その活動を締めくくることになる。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9DE269B1-5B1A-68F3-F234-8B37AE43E9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4525" y="1403764"/>
            <a:ext cx="9921241" cy="4691714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2F1985A-FBFB-28E9-2174-C3084E08E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16200000">
            <a:off x="2189785" y="2101967"/>
            <a:ext cx="16119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1" dirty="0">
                <a:solidFill>
                  <a:srgbClr val="000000"/>
                </a:solidFill>
                <a:latin typeface="Arial Narrow" panose="020B0606020202030204" pitchFamily="34" charset="0"/>
              </a:rPr>
              <a:t>組織パートナー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9B0C578-2DCC-72F9-0BFC-B2CD8966E54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43845" y="3503473"/>
            <a:ext cx="113769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市民パートナー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(n=10)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C21A5E3A-18D1-B867-77C9-E86C08D9596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199081" y="1971161"/>
            <a:ext cx="977938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国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22EC0247-340F-F922-7044-37785A8C00F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92049" y="1979078"/>
            <a:ext cx="1560154" cy="2616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組織パートナー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0693218-EECA-F1CC-33EA-4B499E605BF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141692" y="3509069"/>
            <a:ext cx="232154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会員増加数</a:t>
            </a:r>
            <a:r>
              <a:rPr kumimoji="0" lang="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2023 - 2025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BEE2F47-3CAF-CDEF-405E-A456B81A7D31}"/>
              </a:ext>
            </a:extLst>
          </p:cNvPr>
          <p:cNvGrpSpPr/>
          <p:nvPr/>
        </p:nvGrpSpPr>
        <p:grpSpPr>
          <a:xfrm>
            <a:off x="5963704" y="5885650"/>
            <a:ext cx="2764098" cy="246222"/>
            <a:chOff x="5963704" y="5885650"/>
            <a:chExt cx="2638003" cy="246222"/>
          </a:xfrm>
        </p:grpSpPr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B3797C4C-10EC-59C6-FBBB-B2F121C7BC7E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963704" y="5885651"/>
              <a:ext cx="68581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23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年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月</a:t>
              </a:r>
              <a:r>
                <a:rPr kumimoji="0" lang="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endPara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07BED3C2-58AA-268E-66CA-6BCA0ED13024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6494560" y="5885651"/>
              <a:ext cx="68581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23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年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月</a:t>
              </a:r>
              <a:endPara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C7509E-03A9-28D1-440C-5AB2CF843239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7047547" y="5885651"/>
              <a:ext cx="68581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24</a:t>
              </a:r>
              <a:r>
                <a:rPr lang="ja-JP" altLang="en-US" sz="1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年</a:t>
              </a:r>
              <a:r>
                <a:rPr lang="en-US" altLang="ja-JP" sz="1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</a:t>
              </a:r>
              <a:r>
                <a:rPr lang="ja-JP" altLang="en-US" sz="1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月</a:t>
              </a:r>
              <a:endParaRPr lang="en-CA" sz="10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D9022386-7690-DB7C-9A7E-E7CF58B8A948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7561846" y="5885650"/>
              <a:ext cx="68581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24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年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7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月</a:t>
              </a:r>
              <a:r>
                <a:rPr kumimoji="0" lang="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endPara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086C8B83-1478-E854-79C5-E5EE7137E6AA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8100088" y="5885650"/>
              <a:ext cx="50161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25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年</a:t>
              </a:r>
              <a:r>
                <a:rPr kumimoji="0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</a:t>
              </a: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月</a:t>
              </a:r>
              <a:r>
                <a:rPr kumimoji="0" lang="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endPara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Box 1">
            <a:extLst>
              <a:ext uri="{FF2B5EF4-FFF2-40B4-BE49-F238E27FC236}">
                <a16:creationId xmlns:a16="http://schemas.microsoft.com/office/drawing/2014/main" id="{0453ACEE-5A35-55F8-E283-58163F612EB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36200" y="2240688"/>
            <a:ext cx="207750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endParaRPr kumimoji="0" lang="fr" sz="80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アフリカエビデンスネットワーク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Africa Evidence Network)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生きたエビデンスのためのアライアンス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Alliance for Living Evidence)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キャンベル共同計画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コクラン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エフェクティブ・ベーシック・サービス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Effective-Basic Services(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eBASE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アフリカ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EPPI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センター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グローバル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SDG</a:t>
            </a: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統合連合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ガイドライン国際ネットワーク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Guidelines International Network)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Veredas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国際図書館協会連盟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Federation of Library Associations and Institutions)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オスワルド・クルーズ財団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Fiocruz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)(Oswaldo Cruz Foundation (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Fiocruz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エビデンスのための全アフリカ共同体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Pan-African Collective for Evidence)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Réseau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francophone international 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conseil </a:t>
            </a:r>
            <a:r>
              <a:rPr kumimoji="0" lang="en-CA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センス・アバウト・サイエンス</a:t>
            </a:r>
            <a:r>
              <a:rPr kumimoji="0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Sense About Science)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英国健康安全保障局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ユニセフ</a:t>
            </a:r>
            <a:endParaRPr kumimoji="0" lang="en-CA" sz="800" b="0" i="0" u="none" strike="noStrike" kern="12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0001173A-FF53-575B-F05D-BAEBBB8B33C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681573" y="2255449"/>
            <a:ext cx="2189857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アルゼンチン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オーストラリア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ブラジル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カナダ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チリ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中国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コロンビア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lang="ja-JP" altLang="en-US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デンマーク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フランス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ドイツ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インド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アイルランド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lang="ja-JP" altLang="en-US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日本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レバノン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ノルウェー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パキスタン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南アフリカ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lang="ja-JP" altLang="en-US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オランダ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ウガンダ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イギリス</a:t>
            </a: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252B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米国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88900" marR="0" lvl="0" indent="-889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  <a:tabLst/>
              <a:defRPr/>
            </a:pPr>
            <a:r>
              <a:rPr lang="ja-JP" altLang="en-US" sz="1050" kern="0" dirty="0">
                <a:solidFill>
                  <a:srgbClr val="1E252B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ジンバブエ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1E252B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UniversLTStd-LightCn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0" dirty="0">
                <a:solidFill>
                  <a:srgbClr val="1E252B"/>
                </a:solidFill>
                <a:latin typeface="Arial Narrow" panose="020B0606020202030204" pitchFamily="34" charset="0"/>
              </a:rPr>
              <a:t>地域およびグローバル組織の拠点となる国を除く</a:t>
            </a:r>
            <a:endParaRPr kumimoji="0" lang="en-CA" sz="1400" b="0" i="0" u="none" strike="noStrike" kern="100" cap="none" spc="0" normalizeH="0" baseline="0" noProof="0" dirty="0">
              <a:ln>
                <a:noFill/>
              </a:ln>
              <a:solidFill>
                <a:srgbClr val="244776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D2E4F6C-5061-508D-E096-9A0A31946D5D}"/>
              </a:ext>
            </a:extLst>
          </p:cNvPr>
          <p:cNvGrpSpPr/>
          <p:nvPr/>
        </p:nvGrpSpPr>
        <p:grpSpPr>
          <a:xfrm>
            <a:off x="3544744" y="3043047"/>
            <a:ext cx="4863005" cy="339986"/>
            <a:chOff x="3553981" y="3015339"/>
            <a:chExt cx="4757308" cy="200055"/>
          </a:xfrm>
        </p:grpSpPr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72EBCFE2-CBBE-78D1-E6F5-270745B5581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970426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0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東南アジア</a:t>
              </a:r>
              <a:endParaRPr kumimoji="0" lang="en-CA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88AC7FB8-1210-404A-F379-5BF20946610C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653716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0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東地中海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F4543CEC-11B7-384A-5129-45E8CAC8136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237270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グローバル</a:t>
              </a:r>
              <a:endParaRPr kumimoji="0" lang="en-CA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A8A1356C-AB72-4ED1-52D7-7B4F83BF63FB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553981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アメリカ大陸</a:t>
              </a:r>
              <a:r>
                <a:rPr kumimoji="0" lang="fr" sz="7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endParaRPr kumimoji="0" lang="en-CA" sz="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F41A1C91-E18D-CDF0-70A0-3878406726B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4920559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欧州</a:t>
              </a:r>
              <a:endParaRPr kumimoji="0" lang="fr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41E2A447-FD44-9ED0-596D-63748E0742DF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5603848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アフリカ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A7247520-7934-5F73-4CA2-C0B588F113B5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6287137" y="3015339"/>
              <a:ext cx="65757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0" rtlCol="0"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西太平洋</a:t>
              </a:r>
              <a:endPara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TextBox 10">
            <a:extLst>
              <a:ext uri="{FF2B5EF4-FFF2-40B4-BE49-F238E27FC236}">
                <a16:creationId xmlns:a16="http://schemas.microsoft.com/office/drawing/2014/main" id="{D9E80D28-90E9-0A28-C8D7-107C4BECDAB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327208" y="3503473"/>
            <a:ext cx="151941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組織パートナー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(n=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95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kumimoji="0" lang="f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354FF94-E59C-5CAB-D067-D2F9C551E19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290549" y="3241863"/>
            <a:ext cx="13360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地域</a:t>
            </a:r>
            <a:endParaRPr kumimoji="0" lang="en-CA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068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408fcbc-2e10-4461-bee0-724c01b46ae9"/>
    <ds:schemaRef ds:uri="599eec1d-e27c-4128-92a4-19001b8afe1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31542</TotalTime>
  <Words>653</Words>
  <Application>Microsoft Macintosh PowerPoint</Application>
  <PresentationFormat>Widescreen</PresentationFormat>
  <Paragraphs>72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 Narrow</vt:lpstr>
      <vt:lpstr>Calibri</vt:lpstr>
      <vt:lpstr>Courier New</vt:lpstr>
      <vt:lpstr>Garamond</vt:lpstr>
      <vt:lpstr>Wellcome</vt:lpstr>
      <vt:lpstr>Wingdings</vt:lpstr>
      <vt:lpstr>RISE</vt:lpstr>
      <vt:lpstr>ESN-CA</vt:lpstr>
      <vt:lpstr>GCESC</vt:lpstr>
      <vt:lpstr>2024年改訂版において、各実装優先事項で推進力が醸成されていることを示したが、これは、特に第2の優先事項において証明された。</vt:lpstr>
      <vt:lpstr>実装評議会は、世界各地の22カ国およびグローバル・地域組織からなる95の強力な組織パートナーによって、その活動を締めくくることになる。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295</cp:revision>
  <cp:lastPrinted>2023-05-24T15:22:34Z</cp:lastPrinted>
  <dcterms:created xsi:type="dcterms:W3CDTF">2017-04-21T15:41:45Z</dcterms:created>
  <dcterms:modified xsi:type="dcterms:W3CDTF">2025-03-25T18:34:11Z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