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81"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3/25/25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3/25/25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videncesynthesis.atlassian.net/wiki/spaces/ESE/overview?mode=global" TargetMode="Externa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emf"/><Relationship Id="rId1" Type="http://schemas.openxmlformats.org/officeDocument/2006/relationships/slideLayout" Target="../slideLayouts/slideLayout20.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0AE8-DAAC-CBEF-26BE-1120122DD8AF}"/>
              </a:ext>
            </a:extLst>
          </p:cNvPr>
          <p:cNvSpPr>
            <a:spLocks noGrp="1"/>
          </p:cNvSpPr>
          <p:nvPr>
            <p:ph type="title"/>
          </p:nvPr>
        </p:nvSpPr>
        <p:spPr/>
        <p:txBody>
          <a:bodyPr/>
          <a:lstStyle/>
          <a:p>
            <a:r>
              <a:rPr lang="ja-JP" altLang="en-US" dirty="0"/>
              <a:t>結論</a:t>
            </a:r>
            <a:endParaRPr lang="en-US" dirty="0">
              <a:solidFill>
                <a:srgbClr val="FF0000"/>
              </a:solidFill>
            </a:endParaRPr>
          </a:p>
        </p:txBody>
      </p:sp>
      <p:sp>
        <p:nvSpPr>
          <p:cNvPr id="3" name="Slide Number Placeholder 2">
            <a:extLst>
              <a:ext uri="{FF2B5EF4-FFF2-40B4-BE49-F238E27FC236}">
                <a16:creationId xmlns:a16="http://schemas.microsoft.com/office/drawing/2014/main" id="{F6723AF8-84DE-F24D-FC1A-A7558CE28FD6}"/>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4" name="TextBox 3">
            <a:extLst>
              <a:ext uri="{FF2B5EF4-FFF2-40B4-BE49-F238E27FC236}">
                <a16:creationId xmlns:a16="http://schemas.microsoft.com/office/drawing/2014/main" id="{C358955F-4DDD-A77C-1834-F4E150F558DC}"/>
              </a:ext>
            </a:extLst>
          </p:cNvPr>
          <p:cNvSpPr txBox="1"/>
          <p:nvPr/>
        </p:nvSpPr>
        <p:spPr>
          <a:xfrm>
            <a:off x="343361" y="1314657"/>
            <a:ext cx="11505278" cy="4801314"/>
          </a:xfrm>
          <a:prstGeom prst="rect">
            <a:avLst/>
          </a:prstGeom>
          <a:noFill/>
        </p:spPr>
        <p:txBody>
          <a:bodyPr wrap="square" rtlCol="0">
            <a:spAutoFit/>
          </a:bodyPr>
          <a:lstStyle/>
          <a:p>
            <a:r>
              <a:rPr lang="ja-JP" altLang="en-US" sz="1800" dirty="0">
                <a:effectLst/>
                <a:latin typeface="+mj-ea"/>
                <a:ea typeface="+mj-ea"/>
                <a:cs typeface="Arial" panose="020B0604020202020204" pitchFamily="34" charset="0"/>
              </a:rPr>
              <a:t>グローバルエビデンス委員会は、私たちが一丸となって達成したことを祝し、社会的課題に取り組むためにエビデンスの活用を改善しようとしている他の人々にバトンを渡す。この取り組みにぜひ参加していただきたい。</a:t>
            </a: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r>
              <a:rPr lang="en-CA" sz="1800" dirty="0">
                <a:latin typeface="Arial" panose="020B0604020202020204" pitchFamily="34" charset="0"/>
                <a:ea typeface="Times New Roman" panose="02020603050405020304" pitchFamily="18" charset="0"/>
                <a:cs typeface="Arial" panose="020B0604020202020204" pitchFamily="34" charset="0"/>
              </a:rPr>
              <a:t>							</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ja-JP" altLang="en-US" sz="1800" dirty="0">
                <a:effectLst/>
                <a:latin typeface="+mj-ea"/>
                <a:ea typeface="+mj-ea"/>
                <a:cs typeface="Arial" panose="020B0604020202020204" pitchFamily="34" charset="0"/>
              </a:rPr>
              <a:t>また、</a:t>
            </a:r>
            <a:r>
              <a:rPr lang="en-US" altLang="ja-JP" sz="1800" dirty="0">
                <a:effectLst/>
                <a:latin typeface="+mj-ea"/>
                <a:ea typeface="+mj-ea"/>
                <a:cs typeface="Arial" panose="020B0604020202020204" pitchFamily="34" charset="0"/>
              </a:rPr>
              <a:t>2022</a:t>
            </a:r>
            <a:r>
              <a:rPr lang="ja-JP" altLang="en-US" sz="1800" dirty="0">
                <a:effectLst/>
                <a:latin typeface="+mj-ea"/>
                <a:ea typeface="+mj-ea"/>
                <a:cs typeface="Arial" panose="020B0604020202020204" pitchFamily="34" charset="0"/>
              </a:rPr>
              <a:t>年報告書、</a:t>
            </a:r>
            <a:r>
              <a:rPr lang="en-US" altLang="ja-JP" sz="1800" dirty="0">
                <a:effectLst/>
                <a:latin typeface="+mj-ea"/>
                <a:ea typeface="+mj-ea"/>
                <a:cs typeface="Arial" panose="020B0604020202020204" pitchFamily="34" charset="0"/>
              </a:rPr>
              <a:t>2023</a:t>
            </a:r>
            <a:r>
              <a:rPr lang="ja-JP" altLang="en-US" sz="1800" dirty="0">
                <a:effectLst/>
                <a:latin typeface="+mj-ea"/>
                <a:ea typeface="+mj-ea"/>
                <a:cs typeface="Arial" panose="020B0604020202020204" pitchFamily="34" charset="0"/>
              </a:rPr>
              <a:t>・</a:t>
            </a:r>
            <a:r>
              <a:rPr lang="en-US" altLang="ja-JP" sz="1800" dirty="0">
                <a:effectLst/>
                <a:latin typeface="+mj-ea"/>
                <a:ea typeface="+mj-ea"/>
                <a:cs typeface="Arial" panose="020B0604020202020204" pitchFamily="34" charset="0"/>
              </a:rPr>
              <a:t>2024</a:t>
            </a:r>
            <a:r>
              <a:rPr lang="ja-JP" altLang="en-US" sz="1800" dirty="0">
                <a:effectLst/>
                <a:latin typeface="+mj-ea"/>
                <a:ea typeface="+mj-ea"/>
                <a:cs typeface="Arial" panose="020B0604020202020204" pitchFamily="34" charset="0"/>
              </a:rPr>
              <a:t>・</a:t>
            </a:r>
            <a:r>
              <a:rPr lang="en-US" altLang="ja-JP" sz="1800" dirty="0">
                <a:effectLst/>
                <a:latin typeface="+mj-ea"/>
                <a:ea typeface="+mj-ea"/>
                <a:cs typeface="Arial" panose="020B0604020202020204" pitchFamily="34" charset="0"/>
              </a:rPr>
              <a:t>2025</a:t>
            </a:r>
            <a:r>
              <a:rPr lang="ja-JP" altLang="en-US" sz="1800" dirty="0">
                <a:effectLst/>
                <a:latin typeface="+mj-ea"/>
                <a:ea typeface="+mj-ea"/>
                <a:cs typeface="Arial" panose="020B0604020202020204" pitchFamily="34" charset="0"/>
              </a:rPr>
              <a:t>年改訂版からの洞察を引き続き活用することを</a:t>
            </a:r>
            <a:r>
              <a:rPr lang="ja-JP" altLang="en-US" sz="1800">
                <a:effectLst/>
                <a:latin typeface="+mj-ea"/>
                <a:ea typeface="+mj-ea"/>
                <a:cs typeface="Arial" panose="020B0604020202020204" pitchFamily="34" charset="0"/>
              </a:rPr>
              <a:t>推奨する。</a:t>
            </a:r>
            <a:endParaRPr lang="ja-JP" altLang="en-US" sz="1800" dirty="0">
              <a:effectLst/>
              <a:latin typeface="+mj-ea"/>
              <a:ea typeface="+mj-ea"/>
              <a:cs typeface="Arial" panose="020B0604020202020204" pitchFamily="34" charset="0"/>
            </a:endParaRPr>
          </a:p>
        </p:txBody>
      </p:sp>
      <p:pic>
        <p:nvPicPr>
          <p:cNvPr id="30" name="Picture 29">
            <a:extLst>
              <a:ext uri="{FF2B5EF4-FFF2-40B4-BE49-F238E27FC236}">
                <a16:creationId xmlns:a16="http://schemas.microsoft.com/office/drawing/2014/main" id="{3354E58C-0B96-948F-BB3E-591E57997608}"/>
              </a:ext>
            </a:extLst>
          </p:cNvPr>
          <p:cNvPicPr>
            <a:picLocks noChangeAspect="1"/>
          </p:cNvPicPr>
          <p:nvPr/>
        </p:nvPicPr>
        <p:blipFill>
          <a:blip r:embed="rId2">
            <a:alphaModFix amt="70000"/>
          </a:blip>
          <a:stretch>
            <a:fillRect/>
          </a:stretch>
        </p:blipFill>
        <p:spPr>
          <a:xfrm>
            <a:off x="343361" y="2169032"/>
            <a:ext cx="4698869" cy="860950"/>
          </a:xfrm>
          <a:prstGeom prst="rect">
            <a:avLst/>
          </a:prstGeom>
        </p:spPr>
      </p:pic>
      <p:grpSp>
        <p:nvGrpSpPr>
          <p:cNvPr id="31" name="Group 30">
            <a:extLst>
              <a:ext uri="{FF2B5EF4-FFF2-40B4-BE49-F238E27FC236}">
                <a16:creationId xmlns:a16="http://schemas.microsoft.com/office/drawing/2014/main" id="{F345D7AE-D1D4-2DC0-5F9D-67F2A721A9A9}"/>
              </a:ext>
            </a:extLst>
          </p:cNvPr>
          <p:cNvGrpSpPr/>
          <p:nvPr/>
        </p:nvGrpSpPr>
        <p:grpSpPr>
          <a:xfrm>
            <a:off x="387367" y="2172845"/>
            <a:ext cx="810042" cy="828000"/>
            <a:chOff x="6046400" y="1267766"/>
            <a:chExt cx="867191" cy="867191"/>
          </a:xfrm>
        </p:grpSpPr>
        <p:sp>
          <p:nvSpPr>
            <p:cNvPr id="32" name="Oval 31">
              <a:extLst>
                <a:ext uri="{FF2B5EF4-FFF2-40B4-BE49-F238E27FC236}">
                  <a16:creationId xmlns:a16="http://schemas.microsoft.com/office/drawing/2014/main" id="{C285A406-95FD-4F58-48D2-4F110849B879}"/>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3" name="Picture 32" descr="Icon&#10;&#10;Description automatically generated">
              <a:extLst>
                <a:ext uri="{FF2B5EF4-FFF2-40B4-BE49-F238E27FC236}">
                  <a16:creationId xmlns:a16="http://schemas.microsoft.com/office/drawing/2014/main" id="{BE183002-1E8A-0755-6719-7AD0AF4655B9}"/>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34" name="Picture 33">
            <a:extLst>
              <a:ext uri="{FF2B5EF4-FFF2-40B4-BE49-F238E27FC236}">
                <a16:creationId xmlns:a16="http://schemas.microsoft.com/office/drawing/2014/main" id="{858C7522-5D1C-528C-B8EA-51270379F294}"/>
              </a:ext>
            </a:extLst>
          </p:cNvPr>
          <p:cNvPicPr>
            <a:picLocks noChangeAspect="1"/>
          </p:cNvPicPr>
          <p:nvPr/>
        </p:nvPicPr>
        <p:blipFill>
          <a:blip r:embed="rId4">
            <a:alphaModFix amt="70000"/>
          </a:blip>
          <a:stretch>
            <a:fillRect/>
          </a:stretch>
        </p:blipFill>
        <p:spPr>
          <a:xfrm>
            <a:off x="792388" y="3354286"/>
            <a:ext cx="3967522" cy="860950"/>
          </a:xfrm>
          <a:prstGeom prst="rect">
            <a:avLst/>
          </a:prstGeom>
        </p:spPr>
      </p:pic>
      <p:grpSp>
        <p:nvGrpSpPr>
          <p:cNvPr id="35" name="Group 34">
            <a:extLst>
              <a:ext uri="{FF2B5EF4-FFF2-40B4-BE49-F238E27FC236}">
                <a16:creationId xmlns:a16="http://schemas.microsoft.com/office/drawing/2014/main" id="{0081A2AA-A402-F004-A58F-2B262487474E}"/>
              </a:ext>
            </a:extLst>
          </p:cNvPr>
          <p:cNvGrpSpPr/>
          <p:nvPr/>
        </p:nvGrpSpPr>
        <p:grpSpPr>
          <a:xfrm>
            <a:off x="448191" y="3365753"/>
            <a:ext cx="808287" cy="826206"/>
            <a:chOff x="6914218" y="2244051"/>
            <a:chExt cx="865312" cy="865312"/>
          </a:xfrm>
        </p:grpSpPr>
        <p:sp>
          <p:nvSpPr>
            <p:cNvPr id="36" name="Oval 35">
              <a:extLst>
                <a:ext uri="{FF2B5EF4-FFF2-40B4-BE49-F238E27FC236}">
                  <a16:creationId xmlns:a16="http://schemas.microsoft.com/office/drawing/2014/main" id="{257713B4-8BA2-A90C-028A-4CC6EC00677D}"/>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7" name="Picture 36" descr="A picture containing icon&#10;&#10;Description automatically generated">
              <a:extLst>
                <a:ext uri="{FF2B5EF4-FFF2-40B4-BE49-F238E27FC236}">
                  <a16:creationId xmlns:a16="http://schemas.microsoft.com/office/drawing/2014/main" id="{2D1D9890-9952-F810-CD2D-38F8CE9CAE4D}"/>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38" name="Picture 37">
            <a:extLst>
              <a:ext uri="{FF2B5EF4-FFF2-40B4-BE49-F238E27FC236}">
                <a16:creationId xmlns:a16="http://schemas.microsoft.com/office/drawing/2014/main" id="{20F6C8B6-534F-D543-C914-263DBDBF5D9D}"/>
              </a:ext>
            </a:extLst>
          </p:cNvPr>
          <p:cNvPicPr>
            <a:picLocks noChangeAspect="1"/>
          </p:cNvPicPr>
          <p:nvPr/>
        </p:nvPicPr>
        <p:blipFill>
          <a:blip r:embed="rId6">
            <a:alphaModFix amt="70000"/>
          </a:blip>
          <a:stretch>
            <a:fillRect/>
          </a:stretch>
        </p:blipFill>
        <p:spPr>
          <a:xfrm>
            <a:off x="850075" y="4455021"/>
            <a:ext cx="3743489" cy="860950"/>
          </a:xfrm>
          <a:prstGeom prst="rect">
            <a:avLst/>
          </a:prstGeom>
        </p:spPr>
      </p:pic>
      <p:grpSp>
        <p:nvGrpSpPr>
          <p:cNvPr id="39" name="Group 38">
            <a:extLst>
              <a:ext uri="{FF2B5EF4-FFF2-40B4-BE49-F238E27FC236}">
                <a16:creationId xmlns:a16="http://schemas.microsoft.com/office/drawing/2014/main" id="{BA2835E5-8C33-4A3D-276D-EBE4B1C3F4A3}"/>
              </a:ext>
            </a:extLst>
          </p:cNvPr>
          <p:cNvGrpSpPr/>
          <p:nvPr/>
        </p:nvGrpSpPr>
        <p:grpSpPr>
          <a:xfrm>
            <a:off x="448191" y="4452535"/>
            <a:ext cx="808287" cy="826206"/>
            <a:chOff x="5827319" y="2975790"/>
            <a:chExt cx="865312" cy="865312"/>
          </a:xfrm>
        </p:grpSpPr>
        <p:sp>
          <p:nvSpPr>
            <p:cNvPr id="40" name="Oval 39">
              <a:extLst>
                <a:ext uri="{FF2B5EF4-FFF2-40B4-BE49-F238E27FC236}">
                  <a16:creationId xmlns:a16="http://schemas.microsoft.com/office/drawing/2014/main" id="{F0FACC25-FF87-5465-5780-F81592B9B13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1" name="Picture 40" descr="Icon&#10;&#10;Description automatically generated">
              <a:extLst>
                <a:ext uri="{FF2B5EF4-FFF2-40B4-BE49-F238E27FC236}">
                  <a16:creationId xmlns:a16="http://schemas.microsoft.com/office/drawing/2014/main" id="{29389A20-5C9A-1B89-87E0-B63F08E2E3F1}"/>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sp>
        <p:nvSpPr>
          <p:cNvPr id="42" name="TextBox 41">
            <a:extLst>
              <a:ext uri="{FF2B5EF4-FFF2-40B4-BE49-F238E27FC236}">
                <a16:creationId xmlns:a16="http://schemas.microsoft.com/office/drawing/2014/main" id="{73F82ABA-CA1D-138D-0F02-9FC1081F78C3}"/>
              </a:ext>
            </a:extLst>
          </p:cNvPr>
          <p:cNvSpPr txBox="1"/>
          <p:nvPr/>
        </p:nvSpPr>
        <p:spPr>
          <a:xfrm>
            <a:off x="-194742" y="2310917"/>
            <a:ext cx="6231466" cy="553998"/>
          </a:xfrm>
          <a:prstGeom prst="rect">
            <a:avLst/>
          </a:prstGeom>
          <a:noFill/>
        </p:spPr>
        <p:txBody>
          <a:bodyPr wrap="square">
            <a:spAutoFit/>
          </a:bodyPr>
          <a:lstStyle/>
          <a:p>
            <a:pPr marL="1396970" lvl="2">
              <a:defRPr/>
            </a:pPr>
            <a:r>
              <a:rPr kumimoji="0" lang="ja-JP" alt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国内のエビデンス支援システムの</a:t>
            </a:r>
            <a:br>
              <a:rPr kumimoji="0" lang="en-US" altLang="ja-JP"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br>
            <a:r>
              <a:rPr kumimoji="0" lang="ja-JP" alt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形式化および強化</a:t>
            </a:r>
          </a:p>
        </p:txBody>
      </p:sp>
      <p:sp>
        <p:nvSpPr>
          <p:cNvPr id="43" name="TextBox 42">
            <a:extLst>
              <a:ext uri="{FF2B5EF4-FFF2-40B4-BE49-F238E27FC236}">
                <a16:creationId xmlns:a16="http://schemas.microsoft.com/office/drawing/2014/main" id="{A8173EBD-10F5-7B4E-05AA-35714596C85E}"/>
              </a:ext>
            </a:extLst>
          </p:cNvPr>
          <p:cNvSpPr txBox="1"/>
          <p:nvPr/>
        </p:nvSpPr>
        <p:spPr>
          <a:xfrm>
            <a:off x="-130259" y="3481660"/>
            <a:ext cx="6231466" cy="553998"/>
          </a:xfrm>
          <a:prstGeom prst="rect">
            <a:avLst/>
          </a:prstGeom>
          <a:noFill/>
        </p:spPr>
        <p:txBody>
          <a:bodyPr wrap="square">
            <a:spAutoFit/>
          </a:bodyPr>
          <a:lstStyle/>
          <a:p>
            <a:pPr marL="1396970" lvl="2">
              <a:defRPr/>
            </a:pPr>
            <a:r>
              <a:rPr kumimoji="0" lang="ja-JP" alt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グローバルエビデンスアーキテクチャの</a:t>
            </a:r>
            <a:br>
              <a:rPr kumimoji="0" lang="en-US" altLang="ja-JP"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br>
            <a:r>
              <a:rPr kumimoji="0" lang="ja-JP" alt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強化および活用</a:t>
            </a:r>
          </a:p>
        </p:txBody>
      </p:sp>
      <p:sp>
        <p:nvSpPr>
          <p:cNvPr id="44" name="TextBox 43">
            <a:extLst>
              <a:ext uri="{FF2B5EF4-FFF2-40B4-BE49-F238E27FC236}">
                <a16:creationId xmlns:a16="http://schemas.microsoft.com/office/drawing/2014/main" id="{472D3E86-8918-9DED-F178-68DA84A5AA3C}"/>
              </a:ext>
            </a:extLst>
          </p:cNvPr>
          <p:cNvSpPr txBox="1"/>
          <p:nvPr/>
        </p:nvSpPr>
        <p:spPr>
          <a:xfrm>
            <a:off x="-133920" y="4628947"/>
            <a:ext cx="6231466" cy="553998"/>
          </a:xfrm>
          <a:prstGeom prst="rect">
            <a:avLst/>
          </a:prstGeom>
          <a:noFill/>
        </p:spPr>
        <p:txBody>
          <a:bodyPr wrap="square">
            <a:spAutoFit/>
          </a:bodyPr>
          <a:lstStyle/>
          <a:p>
            <a:pPr marL="1396970" lvl="2">
              <a:defRPr/>
            </a:pPr>
            <a:r>
              <a:rPr kumimoji="0" lang="ja-JP" alt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日常生活の中心にエビデンスを</a:t>
            </a:r>
            <a:br>
              <a:rPr kumimoji="0" lang="en-US" altLang="ja-JP"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br>
            <a:r>
              <a:rPr kumimoji="0" lang="ja-JP" alt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位置付け</a:t>
            </a:r>
          </a:p>
        </p:txBody>
      </p:sp>
      <p:sp>
        <p:nvSpPr>
          <p:cNvPr id="46" name="TextBox 45">
            <a:extLst>
              <a:ext uri="{FF2B5EF4-FFF2-40B4-BE49-F238E27FC236}">
                <a16:creationId xmlns:a16="http://schemas.microsoft.com/office/drawing/2014/main" id="{0EAF5697-0025-BAC3-B404-CE47F641DDAB}"/>
              </a:ext>
            </a:extLst>
          </p:cNvPr>
          <p:cNvSpPr txBox="1"/>
          <p:nvPr/>
        </p:nvSpPr>
        <p:spPr>
          <a:xfrm>
            <a:off x="4626047" y="2250835"/>
            <a:ext cx="7395829" cy="784830"/>
          </a:xfrm>
          <a:prstGeom prst="rect">
            <a:avLst/>
          </a:prstGeom>
          <a:noFill/>
        </p:spPr>
        <p:txBody>
          <a:bodyPr wrap="square" rtlCol="0">
            <a:spAutoFit/>
          </a:bodyPr>
          <a:lstStyle/>
          <a:p>
            <a:pPr marL="285750" indent="-285750">
              <a:buFont typeface="Wingdings" pitchFamily="2" charset="2"/>
              <a:buChar char="Ø"/>
            </a:pPr>
            <a:r>
              <a:rPr lang="ja-JP" altLang="en-US" sz="1500" dirty="0">
                <a:effectLst/>
                <a:latin typeface="+mj-ea"/>
                <a:ea typeface="+mj-ea"/>
                <a:cs typeface="Arial" panose="020B0604020202020204" pitchFamily="34" charset="0"/>
              </a:rPr>
              <a:t>超迅速エビデンスサポートのパイロットのスケールアップへの持続的なコミットメントと迅速エビデンス支援システムの評価に基づく着実な行動</a:t>
            </a:r>
            <a:r>
              <a:rPr lang="ja-JP" altLang="en-US" sz="1500" dirty="0">
                <a:latin typeface="+mj-ea"/>
                <a:ea typeface="+mj-ea"/>
                <a:cs typeface="Arial" panose="020B0604020202020204" pitchFamily="34" charset="0"/>
              </a:rPr>
              <a:t>など</a:t>
            </a:r>
            <a:r>
              <a:rPr lang="ja-JP" altLang="en-US" sz="1500" dirty="0">
                <a:effectLst/>
                <a:latin typeface="+mj-ea"/>
                <a:ea typeface="+mj-ea"/>
                <a:cs typeface="Arial" panose="020B0604020202020204" pitchFamily="34" charset="0"/>
              </a:rPr>
              <a:t>、国内および地域の迅速なエビデンスサポートシステムを形式化・強化する</a:t>
            </a:r>
            <a:endParaRPr lang="en-CA" sz="1500" dirty="0">
              <a:effectLst/>
              <a:latin typeface="+mj-ea"/>
              <a:ea typeface="+mj-ea"/>
              <a:cs typeface="Arial" panose="020B0604020202020204" pitchFamily="34" charset="0"/>
            </a:endParaRPr>
          </a:p>
        </p:txBody>
      </p:sp>
      <p:sp>
        <p:nvSpPr>
          <p:cNvPr id="47" name="TextBox 46">
            <a:extLst>
              <a:ext uri="{FF2B5EF4-FFF2-40B4-BE49-F238E27FC236}">
                <a16:creationId xmlns:a16="http://schemas.microsoft.com/office/drawing/2014/main" id="{CC61E3ED-9315-4766-49AB-6B769AFA2719}"/>
              </a:ext>
            </a:extLst>
          </p:cNvPr>
          <p:cNvSpPr txBox="1"/>
          <p:nvPr/>
        </p:nvSpPr>
        <p:spPr>
          <a:xfrm>
            <a:off x="4629708" y="3449062"/>
            <a:ext cx="7349877" cy="784830"/>
          </a:xfrm>
          <a:prstGeom prst="rect">
            <a:avLst/>
          </a:prstGeom>
          <a:noFill/>
        </p:spPr>
        <p:txBody>
          <a:bodyPr wrap="square" rtlCol="0">
            <a:spAutoFit/>
          </a:bodyPr>
          <a:lstStyle/>
          <a:p>
            <a:pPr marL="285750" indent="-285750">
              <a:buFont typeface="Wingdings" pitchFamily="2" charset="2"/>
              <a:buChar char="Ø"/>
            </a:pPr>
            <a:r>
              <a:rPr lang="ja-JP" altLang="en-US" sz="1500" dirty="0">
                <a:latin typeface="+mj-ea"/>
                <a:ea typeface="+mj-ea"/>
                <a:cs typeface="Arial" panose="020B0604020202020204" pitchFamily="34" charset="0"/>
                <a:hlinkClick r:id="rId8"/>
              </a:rPr>
              <a:t>企画</a:t>
            </a:r>
            <a:r>
              <a:rPr lang="ja-JP" altLang="en-US" sz="1500" dirty="0">
                <a:effectLst/>
                <a:latin typeface="+mj-ea"/>
                <a:ea typeface="+mj-ea"/>
                <a:cs typeface="Arial" panose="020B0604020202020204" pitchFamily="34" charset="0"/>
                <a:hlinkClick r:id="rId8"/>
              </a:rPr>
              <a:t>プロセス</a:t>
            </a:r>
            <a:r>
              <a:rPr lang="ja-JP" altLang="en-US" sz="1500" dirty="0">
                <a:effectLst/>
                <a:latin typeface="+mj-ea"/>
                <a:ea typeface="+mj-ea"/>
                <a:cs typeface="Arial" panose="020B0604020202020204" pitchFamily="34" charset="0"/>
              </a:rPr>
              <a:t>のフォロー、協議期間中のフィードバック、各国資金提供者やその他の「ステイクホルダー」への関与の働きかけ、資金提供の呼びかけへの対応など </a:t>
            </a:r>
            <a:r>
              <a:rPr lang="en-US" altLang="ja-JP" sz="1500" dirty="0">
                <a:effectLst/>
                <a:latin typeface="+mj-ea"/>
                <a:ea typeface="+mj-ea"/>
                <a:cs typeface="Arial" panose="020B0604020202020204" pitchFamily="34" charset="0"/>
              </a:rPr>
              <a:t>Evidence Synthesis Infrastructure Collaboratives</a:t>
            </a:r>
            <a:r>
              <a:rPr lang="ja-JP" altLang="en-US" sz="1500" dirty="0">
                <a:effectLst/>
                <a:latin typeface="+mj-ea"/>
                <a:ea typeface="+mj-ea"/>
                <a:cs typeface="Arial" panose="020B0604020202020204" pitchFamily="34" charset="0"/>
              </a:rPr>
              <a:t>（</a:t>
            </a:r>
            <a:r>
              <a:rPr lang="en-US" altLang="ja-JP" sz="1500" dirty="0">
                <a:effectLst/>
                <a:latin typeface="+mj-ea"/>
                <a:ea typeface="+mj-ea"/>
                <a:cs typeface="Arial" panose="020B0604020202020204" pitchFamily="34" charset="0"/>
              </a:rPr>
              <a:t>ESIC</a:t>
            </a:r>
            <a:r>
              <a:rPr lang="ja-JP" altLang="en-US" sz="1500" dirty="0">
                <a:effectLst/>
                <a:latin typeface="+mj-ea"/>
                <a:ea typeface="+mj-ea"/>
                <a:cs typeface="Arial" panose="020B0604020202020204" pitchFamily="34" charset="0"/>
              </a:rPr>
              <a:t>）の設立を支援する</a:t>
            </a:r>
            <a:endParaRPr lang="en-CA" sz="1500" dirty="0">
              <a:effectLst/>
              <a:latin typeface="+mj-ea"/>
              <a:ea typeface="+mj-ea"/>
              <a:cs typeface="Arial" panose="020B0604020202020204" pitchFamily="34" charset="0"/>
            </a:endParaRPr>
          </a:p>
        </p:txBody>
      </p:sp>
      <p:sp>
        <p:nvSpPr>
          <p:cNvPr id="48" name="TextBox 47">
            <a:extLst>
              <a:ext uri="{FF2B5EF4-FFF2-40B4-BE49-F238E27FC236}">
                <a16:creationId xmlns:a16="http://schemas.microsoft.com/office/drawing/2014/main" id="{ADEBBAC0-0217-BAC4-2AD4-5C4E6598F862}"/>
              </a:ext>
            </a:extLst>
          </p:cNvPr>
          <p:cNvSpPr txBox="1"/>
          <p:nvPr/>
        </p:nvSpPr>
        <p:spPr>
          <a:xfrm>
            <a:off x="4627443" y="4628947"/>
            <a:ext cx="7395828" cy="784830"/>
          </a:xfrm>
          <a:prstGeom prst="rect">
            <a:avLst/>
          </a:prstGeom>
          <a:noFill/>
        </p:spPr>
        <p:txBody>
          <a:bodyPr wrap="square" rtlCol="0">
            <a:spAutoFit/>
          </a:bodyPr>
          <a:lstStyle/>
          <a:p>
            <a:pPr marL="285750" indent="-285750">
              <a:buFont typeface="Wingdings" pitchFamily="2" charset="2"/>
              <a:buChar char="Ø"/>
            </a:pPr>
            <a:r>
              <a:rPr lang="ja-JP" altLang="en-US" sz="1500" dirty="0">
                <a:effectLst/>
                <a:latin typeface="+mj-ea"/>
                <a:ea typeface="+mj-ea"/>
                <a:cs typeface="Arial" panose="020B0604020202020204" pitchFamily="34" charset="0"/>
                <a:sym typeface="Wingdings" pitchFamily="2" charset="2"/>
              </a:rPr>
              <a:t>市民を支援する</a:t>
            </a:r>
            <a:r>
              <a:rPr lang="en-US" altLang="ja-JP" sz="1500" dirty="0">
                <a:effectLst/>
                <a:latin typeface="+mj-ea"/>
                <a:ea typeface="+mj-ea"/>
                <a:cs typeface="Arial" panose="020B0604020202020204" pitchFamily="34" charset="0"/>
                <a:sym typeface="Wingdings" pitchFamily="2" charset="2"/>
              </a:rPr>
              <a:t>NGO</a:t>
            </a:r>
            <a:r>
              <a:rPr lang="ja-JP" altLang="en-US" sz="1500" dirty="0">
                <a:effectLst/>
                <a:latin typeface="+mj-ea"/>
                <a:ea typeface="+mj-ea"/>
                <a:cs typeface="Arial" panose="020B0604020202020204" pitchFamily="34" charset="0"/>
                <a:sym typeface="Wingdings" pitchFamily="2" charset="2"/>
              </a:rPr>
              <a:t>や市民リーダーが、各国のエビデンス支援システム、</a:t>
            </a:r>
            <a:r>
              <a:rPr lang="en-US" altLang="ja-JP" sz="1500" dirty="0">
                <a:effectLst/>
                <a:latin typeface="+mj-ea"/>
                <a:ea typeface="+mj-ea"/>
                <a:cs typeface="Arial" panose="020B0604020202020204" pitchFamily="34" charset="0"/>
                <a:sym typeface="Wingdings" pitchFamily="2" charset="2"/>
              </a:rPr>
              <a:t>ESIC</a:t>
            </a:r>
            <a:r>
              <a:rPr lang="ja-JP" altLang="en-US" sz="1500" dirty="0">
                <a:effectLst/>
                <a:latin typeface="+mj-ea"/>
                <a:ea typeface="+mj-ea"/>
                <a:cs typeface="Arial" panose="020B0604020202020204" pitchFamily="34" charset="0"/>
                <a:sym typeface="Wingdings" pitchFamily="2" charset="2"/>
              </a:rPr>
              <a:t>の企画プロセス、その成果、そして日常生活の中心にエビデンスを据えるための継続的な取り組みに積極的に貢献できるように支援する</a:t>
            </a:r>
            <a:endParaRPr lang="en-CA" sz="1500" dirty="0">
              <a:effectLst/>
              <a:latin typeface="+mj-ea"/>
              <a:ea typeface="+mj-ea"/>
              <a:cs typeface="Arial" panose="020B0604020202020204" pitchFamily="34" charset="0"/>
              <a:sym typeface="Wingdings" pitchFamily="2" charset="2"/>
            </a:endParaRPr>
          </a:p>
        </p:txBody>
      </p:sp>
    </p:spTree>
    <p:extLst>
      <p:ext uri="{BB962C8B-B14F-4D97-AF65-F5344CB8AC3E}">
        <p14:creationId xmlns:p14="http://schemas.microsoft.com/office/powerpoint/2010/main" val="2202745983"/>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9483B2-BEB8-41F2-8FEC-E8F0D26003C6}">
  <ds:schemaRefs>
    <ds:schemaRef ds:uri="599eec1d-e27c-4128-92a4-19001b8afe14"/>
    <ds:schemaRef ds:uri="http://schemas.microsoft.com/office/2006/documentManagement/types"/>
    <ds:schemaRef ds:uri="http://www.w3.org/XML/1998/namespace"/>
    <ds:schemaRef ds:uri="http://purl.org/dc/terms/"/>
    <ds:schemaRef ds:uri="http://schemas.microsoft.com/office/infopath/2007/PartnerControls"/>
    <ds:schemaRef ds:uri="0408fcbc-2e10-4461-bee0-724c01b46ae9"/>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31540</TotalTime>
  <Words>510</Words>
  <Application>Microsoft Macintosh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Courier New</vt:lpstr>
      <vt:lpstr>Wellcome</vt:lpstr>
      <vt:lpstr>Wingdings</vt:lpstr>
      <vt:lpstr>RISE</vt:lpstr>
      <vt:lpstr>ESN-CA</vt:lpstr>
      <vt:lpstr>GCESC</vt:lpstr>
      <vt:lpstr>結論</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295</cp:revision>
  <cp:lastPrinted>2023-05-24T15:22:34Z</cp:lastPrinted>
  <dcterms:created xsi:type="dcterms:W3CDTF">2017-04-21T15:41:45Z</dcterms:created>
  <dcterms:modified xsi:type="dcterms:W3CDTF">2025-03-25T18:40:39Z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